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5301" r:id="rId4"/>
  </p:sldMasterIdLst>
  <p:notesMasterIdLst>
    <p:notesMasterId r:id="rId100"/>
  </p:notesMasterIdLst>
  <p:handoutMasterIdLst>
    <p:handoutMasterId r:id="rId101"/>
  </p:handoutMasterIdLst>
  <p:sldIdLst>
    <p:sldId id="256" r:id="rId5"/>
    <p:sldId id="282" r:id="rId6"/>
    <p:sldId id="283" r:id="rId7"/>
    <p:sldId id="284" r:id="rId8"/>
    <p:sldId id="285" r:id="rId9"/>
    <p:sldId id="496" r:id="rId10"/>
    <p:sldId id="497" r:id="rId11"/>
    <p:sldId id="288" r:id="rId12"/>
    <p:sldId id="498" r:id="rId13"/>
    <p:sldId id="608" r:id="rId14"/>
    <p:sldId id="609" r:id="rId15"/>
    <p:sldId id="610" r:id="rId16"/>
    <p:sldId id="504" r:id="rId17"/>
    <p:sldId id="505" r:id="rId18"/>
    <p:sldId id="501" r:id="rId19"/>
    <p:sldId id="581" r:id="rId20"/>
    <p:sldId id="582" r:id="rId21"/>
    <p:sldId id="583" r:id="rId22"/>
    <p:sldId id="584" r:id="rId23"/>
    <p:sldId id="585" r:id="rId24"/>
    <p:sldId id="586" r:id="rId25"/>
    <p:sldId id="587" r:id="rId26"/>
    <p:sldId id="588" r:id="rId27"/>
    <p:sldId id="589" r:id="rId28"/>
    <p:sldId id="590" r:id="rId29"/>
    <p:sldId id="591" r:id="rId30"/>
    <p:sldId id="592" r:id="rId31"/>
    <p:sldId id="593" r:id="rId32"/>
    <p:sldId id="594" r:id="rId33"/>
    <p:sldId id="595" r:id="rId34"/>
    <p:sldId id="596" r:id="rId35"/>
    <p:sldId id="597" r:id="rId36"/>
    <p:sldId id="598" r:id="rId37"/>
    <p:sldId id="599" r:id="rId38"/>
    <p:sldId id="600" r:id="rId39"/>
    <p:sldId id="601" r:id="rId40"/>
    <p:sldId id="602" r:id="rId41"/>
    <p:sldId id="603" r:id="rId42"/>
    <p:sldId id="604" r:id="rId43"/>
    <p:sldId id="607" r:id="rId44"/>
    <p:sldId id="605" r:id="rId45"/>
    <p:sldId id="606" r:id="rId46"/>
    <p:sldId id="540" r:id="rId47"/>
    <p:sldId id="541" r:id="rId48"/>
    <p:sldId id="546" r:id="rId49"/>
    <p:sldId id="542" r:id="rId50"/>
    <p:sldId id="543" r:id="rId51"/>
    <p:sldId id="544" r:id="rId52"/>
    <p:sldId id="548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611" r:id="rId69"/>
    <p:sldId id="612" r:id="rId70"/>
    <p:sldId id="613" r:id="rId71"/>
    <p:sldId id="614" r:id="rId72"/>
    <p:sldId id="615" r:id="rId73"/>
    <p:sldId id="617" r:id="rId74"/>
    <p:sldId id="618" r:id="rId75"/>
    <p:sldId id="619" r:id="rId76"/>
    <p:sldId id="620" r:id="rId77"/>
    <p:sldId id="621" r:id="rId78"/>
    <p:sldId id="622" r:id="rId79"/>
    <p:sldId id="623" r:id="rId80"/>
    <p:sldId id="624" r:id="rId81"/>
    <p:sldId id="625" r:id="rId82"/>
    <p:sldId id="626" r:id="rId83"/>
    <p:sldId id="627" r:id="rId84"/>
    <p:sldId id="628" r:id="rId85"/>
    <p:sldId id="629" r:id="rId86"/>
    <p:sldId id="630" r:id="rId87"/>
    <p:sldId id="631" r:id="rId88"/>
    <p:sldId id="632" r:id="rId89"/>
    <p:sldId id="633" r:id="rId90"/>
    <p:sldId id="634" r:id="rId91"/>
    <p:sldId id="635" r:id="rId92"/>
    <p:sldId id="636" r:id="rId93"/>
    <p:sldId id="637" r:id="rId94"/>
    <p:sldId id="460" r:id="rId95"/>
    <p:sldId id="333" r:id="rId96"/>
    <p:sldId id="550" r:id="rId97"/>
    <p:sldId id="331" r:id="rId98"/>
    <p:sldId id="326" r:id="rId9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0D0FC"/>
    <a:srgbClr val="FF9999"/>
    <a:srgbClr val="66CCFF"/>
    <a:srgbClr val="FFF4D5"/>
    <a:srgbClr val="FFFFFF"/>
    <a:srgbClr val="080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86409" autoAdjust="0"/>
  </p:normalViewPr>
  <p:slideViewPr>
    <p:cSldViewPr>
      <p:cViewPr varScale="1">
        <p:scale>
          <a:sx n="108" d="100"/>
          <a:sy n="108" d="100"/>
        </p:scale>
        <p:origin x="690" y="9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-1733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presProps" Target="presProp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/>
              <a:t>Численность населения  городского округа Лобня (человек)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063838317481695E-2"/>
          <c:y val="0.19091981583102796"/>
          <c:w val="0.89239782536239942"/>
          <c:h val="0.64046799900193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вариант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tint val="77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tint val="77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tint val="77000"/>
                  <a:shade val="95000"/>
                </a:schemeClr>
              </a:solidFill>
              <a:round/>
            </a:ln>
            <a:effectLst>
              <a:glow>
                <a:schemeClr val="accent1">
                  <a:alpha val="40000"/>
                </a:schemeClr>
              </a:glo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2.1474705984945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460-48B6-902C-098085BFDA20}"/>
                </c:ext>
              </c:extLst>
            </c:dLbl>
            <c:dLbl>
              <c:idx val="1"/>
              <c:layout>
                <c:manualLayout>
                  <c:x val="4.6728971962617053E-3"/>
                  <c:y val="-1.2271260562825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986-41B9-B2E3-519DEFF88D12}"/>
                </c:ext>
              </c:extLst>
            </c:dLbl>
            <c:dLbl>
              <c:idx val="2"/>
              <c:layout>
                <c:manualLayout>
                  <c:x val="1.5576323987538982E-3"/>
                  <c:y val="-2.1474705984945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986-41B9-B2E3-519DEFF88D12}"/>
                </c:ext>
              </c:extLst>
            </c:dLbl>
            <c:dLbl>
              <c:idx val="3"/>
              <c:layout>
                <c:manualLayout>
                  <c:x val="1.1978137694845503E-3"/>
                  <c:y val="-1.19431174313965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007-4F74-981C-0ECF353C3D02}"/>
                </c:ext>
              </c:extLst>
            </c:dLbl>
            <c:dLbl>
              <c:idx val="4"/>
              <c:layout>
                <c:manualLayout>
                  <c:x val="-1.9188689179463158E-4"/>
                  <c:y val="3.32818211455557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007-4F74-981C-0ECF353C3D02}"/>
                </c:ext>
              </c:extLst>
            </c:dLbl>
            <c:dLbl>
              <c:idx val="5"/>
              <c:layout>
                <c:manualLayout>
                  <c:x val="1.2938175951463207E-3"/>
                  <c:y val="9.668779971624285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007-4F74-981C-0ECF353C3D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 год</c:v>
                </c:pt>
                <c:pt idx="1">
                  <c:v>2023 год</c:v>
                </c:pt>
                <c:pt idx="2">
                  <c:v>2024 год план</c:v>
                </c:pt>
                <c:pt idx="3">
                  <c:v>2025 год прогноз</c:v>
                </c:pt>
                <c:pt idx="4">
                  <c:v>2026 год прогноз</c:v>
                </c:pt>
                <c:pt idx="5">
                  <c:v>2027 год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81968</c:v>
                </c:pt>
                <c:pt idx="1">
                  <c:v>81143</c:v>
                </c:pt>
                <c:pt idx="2">
                  <c:v>81045</c:v>
                </c:pt>
                <c:pt idx="3">
                  <c:v>80875</c:v>
                </c:pt>
                <c:pt idx="4">
                  <c:v>80751</c:v>
                </c:pt>
                <c:pt idx="5">
                  <c:v>80664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07-4F74-981C-0ECF353C3D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вариант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shade val="76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shade val="76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76000"/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layout>
                <c:manualLayout>
                  <c:x val="7.7881619937695164E-3"/>
                  <c:y val="-1.87349296600715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007-4F74-981C-0ECF353C3D02}"/>
                </c:ext>
              </c:extLst>
            </c:dLbl>
            <c:dLbl>
              <c:idx val="4"/>
              <c:layout>
                <c:manualLayout>
                  <c:x val="-1.4616733406433101E-3"/>
                  <c:y val="-1.0430990363547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007-4F74-981C-0ECF353C3D02}"/>
                </c:ext>
              </c:extLst>
            </c:dLbl>
            <c:dLbl>
              <c:idx val="5"/>
              <c:layout>
                <c:manualLayout>
                  <c:x val="1.5576323987538982E-3"/>
                  <c:y val="-3.06781514070644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007-4F74-981C-0ECF353C3D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 год</c:v>
                </c:pt>
                <c:pt idx="1">
                  <c:v>2023 год</c:v>
                </c:pt>
                <c:pt idx="2">
                  <c:v>2024 год план</c:v>
                </c:pt>
                <c:pt idx="3">
                  <c:v>2025 год прогноз</c:v>
                </c:pt>
                <c:pt idx="4">
                  <c:v>2026 год прогноз</c:v>
                </c:pt>
                <c:pt idx="5">
                  <c:v>2027 год прогноз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80926</c:v>
                </c:pt>
                <c:pt idx="4">
                  <c:v>80883</c:v>
                </c:pt>
                <c:pt idx="5">
                  <c:v>80886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007-4F74-981C-0ECF353C3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6"/>
        <c:axId val="85062400"/>
        <c:axId val="85063936"/>
      </c:barChart>
      <c:catAx>
        <c:axId val="8506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85063936"/>
        <c:crosses val="autoZero"/>
        <c:auto val="1"/>
        <c:lblAlgn val="ctr"/>
        <c:lblOffset val="100"/>
        <c:noMultiLvlLbl val="0"/>
      </c:catAx>
      <c:valAx>
        <c:axId val="8506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8506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tx1"/>
          </a:solidFill>
          <a:latin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786113541362884"/>
          <c:y val="3.0953823480111626E-2"/>
          <c:w val="0.65213886458637482"/>
          <c:h val="0.45557157091156231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solidFill>
              <a:schemeClr val="accent2">
                <a:tint val="50000"/>
              </a:schemeClr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192</c:v>
                </c:pt>
                <c:pt idx="1">
                  <c:v>222.5</c:v>
                </c:pt>
                <c:pt idx="2">
                  <c:v>229.2</c:v>
                </c:pt>
                <c:pt idx="3">
                  <c:v>213</c:v>
                </c:pt>
                <c:pt idx="4">
                  <c:v>229.5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0B-49E4-B2D2-43B875C9BC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за негативное воздействие на окружающую среду</c:v>
                </c:pt>
              </c:strCache>
            </c:strRef>
          </c:tx>
          <c:spPr>
            <a:solidFill>
              <a:schemeClr val="accent2">
                <a:tint val="70000"/>
              </a:schemeClr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0.1</c:v>
                </c:pt>
                <c:pt idx="1">
                  <c:v>0.70000000000000018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0B-49E4-B2D2-43B875C9BC7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(работ)</c:v>
                </c:pt>
              </c:strCache>
            </c:strRef>
          </c:tx>
          <c:spPr>
            <a:solidFill>
              <a:schemeClr val="accent2">
                <a:tint val="90000"/>
              </a:schemeClr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15.9</c:v>
                </c:pt>
                <c:pt idx="1">
                  <c:v>19.899999999999999</c:v>
                </c:pt>
                <c:pt idx="2">
                  <c:v>5</c:v>
                </c:pt>
                <c:pt idx="3">
                  <c:v>5.2</c:v>
                </c:pt>
                <c:pt idx="4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0B-49E4-B2D2-43B875C9BC7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chemeClr val="accent2">
                <a:shade val="90000"/>
              </a:schemeClr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181.5</c:v>
                </c:pt>
                <c:pt idx="1">
                  <c:v>119.5</c:v>
                </c:pt>
                <c:pt idx="2">
                  <c:v>107</c:v>
                </c:pt>
                <c:pt idx="3">
                  <c:v>106</c:v>
                </c:pt>
                <c:pt idx="4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0B-49E4-B2D2-43B875C9BC7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chemeClr val="accent2">
                <a:shade val="70000"/>
              </a:schemeClr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10.1</c:v>
                </c:pt>
                <c:pt idx="1">
                  <c:v>15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0B-49E4-B2D2-43B875C9BC7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solidFill>
              <a:schemeClr val="accent2">
                <a:shade val="50000"/>
              </a:schemeClr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Лист1!$G$2:$G$6</c:f>
              <c:numCache>
                <c:formatCode>#,##0.0</c:formatCode>
                <c:ptCount val="5"/>
                <c:pt idx="0">
                  <c:v>0</c:v>
                </c:pt>
                <c:pt idx="1">
                  <c:v>3.6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0B-49E4-B2D2-43B875C9B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463360"/>
        <c:axId val="122464896"/>
      </c:areaChart>
      <c:catAx>
        <c:axId val="12246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464896"/>
        <c:crosses val="autoZero"/>
        <c:auto val="1"/>
        <c:lblAlgn val="ctr"/>
        <c:lblOffset val="100"/>
        <c:noMultiLvlLbl val="0"/>
      </c:catAx>
      <c:valAx>
        <c:axId val="12246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463360"/>
        <c:crosses val="autoZero"/>
        <c:crossBetween val="midCat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2">
                <a:tint val="50000"/>
              </a:schemeClr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25.8</c:v>
                </c:pt>
                <c:pt idx="1">
                  <c:v>43.5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E-4C26-A322-C87B64F197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2">
                <a:tint val="70000"/>
              </a:schemeClr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1223.8</c:v>
                </c:pt>
                <c:pt idx="1">
                  <c:v>4800.6000000000004</c:v>
                </c:pt>
                <c:pt idx="2">
                  <c:v>552</c:v>
                </c:pt>
                <c:pt idx="3">
                  <c:v>445.3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2E-4C26-A322-C87B64F197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2">
                <a:tint val="90000"/>
              </a:schemeClr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1727.8</c:v>
                </c:pt>
                <c:pt idx="1">
                  <c:v>1846.7</c:v>
                </c:pt>
                <c:pt idx="2">
                  <c:v>1643.3</c:v>
                </c:pt>
                <c:pt idx="3">
                  <c:v>1650.6</c:v>
                </c:pt>
                <c:pt idx="4">
                  <c:v>1644.1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2E-4C26-A322-C87B64F197C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chemeClr val="accent2">
                <a:shade val="90000"/>
              </a:schemeClr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1122</c:v>
                </c:pt>
                <c:pt idx="1">
                  <c:v>236.8</c:v>
                </c:pt>
                <c:pt idx="2">
                  <c:v>226.8</c:v>
                </c:pt>
                <c:pt idx="3">
                  <c:v>136.6</c:v>
                </c:pt>
                <c:pt idx="4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2C-4159-8D2D-349D6C3AAE5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chemeClr val="accent2">
                <a:shade val="70000"/>
              </a:schemeClr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</c:v>
                </c:pt>
                <c:pt idx="1">
                  <c:v>3.2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79-4C86-8D9B-449038D039A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Возврат остатков МБТ</c:v>
                </c:pt>
              </c:strCache>
            </c:strRef>
          </c:tx>
          <c:spPr>
            <a:solidFill>
              <a:schemeClr val="accent2">
                <a:shade val="50000"/>
              </a:schemeClr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Лист1!$G$2:$G$6</c:f>
              <c:numCache>
                <c:formatCode>#,##0.0</c:formatCode>
                <c:ptCount val="5"/>
                <c:pt idx="0">
                  <c:v>-7.2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79-4C86-8D9B-449038D03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532800"/>
        <c:axId val="121534336"/>
      </c:areaChart>
      <c:catAx>
        <c:axId val="12153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21534336"/>
        <c:crosses val="autoZero"/>
        <c:auto val="1"/>
        <c:lblAlgn val="ctr"/>
        <c:lblOffset val="100"/>
        <c:noMultiLvlLbl val="0"/>
      </c:catAx>
      <c:valAx>
        <c:axId val="12153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21532800"/>
        <c:crosses val="autoZero"/>
        <c:crossBetween val="midCat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baseline="0">
          <a:solidFill>
            <a:schemeClr val="tx1"/>
          </a:solidFill>
          <a:latin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/>
              <a:t>Динамика муниципального долга</a:t>
            </a:r>
          </a:p>
        </c:rich>
      </c:tx>
      <c:layout>
        <c:manualLayout>
          <c:xMode val="edge"/>
          <c:yMode val="edge"/>
          <c:x val="0.17870578427191341"/>
          <c:y val="1.2911557923962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2021 год </c:v>
                </c:pt>
                <c:pt idx="1">
                  <c:v>2022 год </c:v>
                </c:pt>
                <c:pt idx="2">
                  <c:v>2023 год </c:v>
                </c:pt>
                <c:pt idx="3">
                  <c:v>2024 план</c:v>
                </c:pt>
                <c:pt idx="4">
                  <c:v>2025 год прогноз</c:v>
                </c:pt>
                <c:pt idx="5">
                  <c:v>2026 год прогноз</c:v>
                </c:pt>
                <c:pt idx="6">
                  <c:v>2027 год прогноз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333.5</c:v>
                </c:pt>
                <c:pt idx="1">
                  <c:v>393.5</c:v>
                </c:pt>
                <c:pt idx="2">
                  <c:v>443.5</c:v>
                </c:pt>
                <c:pt idx="3">
                  <c:v>203.345</c:v>
                </c:pt>
                <c:pt idx="4">
                  <c:v>568.4</c:v>
                </c:pt>
                <c:pt idx="5">
                  <c:v>806.6</c:v>
                </c:pt>
                <c:pt idx="6">
                  <c:v>1009.3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92-4D04-BE1A-DEBB38E2507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гарантии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2021 год </c:v>
                </c:pt>
                <c:pt idx="1">
                  <c:v>2022 год </c:v>
                </c:pt>
                <c:pt idx="2">
                  <c:v>2023 год </c:v>
                </c:pt>
                <c:pt idx="3">
                  <c:v>2024 план</c:v>
                </c:pt>
                <c:pt idx="4">
                  <c:v>2025 год прогноз</c:v>
                </c:pt>
                <c:pt idx="5">
                  <c:v>2026 год прогноз</c:v>
                </c:pt>
                <c:pt idx="6">
                  <c:v>2027 год прогноз</c:v>
                </c:pt>
              </c:strCache>
            </c:strRef>
          </c:cat>
          <c:val>
            <c:numRef>
              <c:f>Лист1!$C$2:$C$8</c:f>
              <c:numCache>
                <c:formatCode>#\ ##0.0</c:formatCode>
                <c:ptCount val="7"/>
                <c:pt idx="0">
                  <c:v>54.4</c:v>
                </c:pt>
                <c:pt idx="1">
                  <c:v>25.1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92-4D04-BE1A-DEBB38E25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3456128"/>
        <c:axId val="123462016"/>
      </c:barChart>
      <c:catAx>
        <c:axId val="12345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23462016"/>
        <c:crosses val="autoZero"/>
        <c:auto val="1"/>
        <c:lblAlgn val="ctr"/>
        <c:lblOffset val="100"/>
        <c:noMultiLvlLbl val="0"/>
      </c:catAx>
      <c:valAx>
        <c:axId val="12346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234561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baseline="0">
          <a:solidFill>
            <a:schemeClr val="tx1"/>
          </a:solidFill>
          <a:latin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Лист1!$A$2:$A$14</c:f>
              <c:strCache>
                <c:ptCount val="13"/>
                <c:pt idx="0">
                  <c:v>Обслуживание государственного и муниципального долга</c:v>
                </c:pt>
                <c:pt idx="1">
                  <c:v>Средства массовой информации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Здравоохранение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Охрана окружающей среды</c:v>
                </c:pt>
                <c:pt idx="8">
                  <c:v>Жилищно-коммунальное хозяйство</c:v>
                </c:pt>
                <c:pt idx="9">
                  <c:v>Национальная экономика</c:v>
                </c:pt>
                <c:pt idx="10">
                  <c:v>Национальная безопасность и правоохранительная деятельность</c:v>
                </c:pt>
                <c:pt idx="11">
                  <c:v>Национальная оборона</c:v>
                </c:pt>
                <c:pt idx="12">
                  <c:v>Общегосударственные вопросы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3.64338535</c:v>
                </c:pt>
                <c:pt idx="1">
                  <c:v>12.4</c:v>
                </c:pt>
                <c:pt idx="2">
                  <c:v>170.33997878</c:v>
                </c:pt>
                <c:pt idx="3">
                  <c:v>150.86170375</c:v>
                </c:pt>
                <c:pt idx="4">
                  <c:v>0</c:v>
                </c:pt>
                <c:pt idx="5">
                  <c:v>237.98053399</c:v>
                </c:pt>
                <c:pt idx="6">
                  <c:v>7337.7334022100003</c:v>
                </c:pt>
                <c:pt idx="7">
                  <c:v>29.871279999999999</c:v>
                </c:pt>
                <c:pt idx="8">
                  <c:v>1767.1910908</c:v>
                </c:pt>
                <c:pt idx="9">
                  <c:v>302.58303325000003</c:v>
                </c:pt>
                <c:pt idx="10">
                  <c:v>59.138129079999999</c:v>
                </c:pt>
                <c:pt idx="11">
                  <c:v>7.0114000000000001</c:v>
                </c:pt>
                <c:pt idx="12">
                  <c:v>607.36457499000005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1A-45B9-A4BD-98C08B2A2F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Лист1!$A$2:$A$14</c:f>
              <c:strCache>
                <c:ptCount val="13"/>
                <c:pt idx="0">
                  <c:v>Обслуживание государственного и муниципального долга</c:v>
                </c:pt>
                <c:pt idx="1">
                  <c:v>Средства массовой информации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Здравоохранение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Охрана окружающей среды</c:v>
                </c:pt>
                <c:pt idx="8">
                  <c:v>Жилищно-коммунальное хозяйство</c:v>
                </c:pt>
                <c:pt idx="9">
                  <c:v>Национальная экономика</c:v>
                </c:pt>
                <c:pt idx="10">
                  <c:v>Национальная безопасность и правоохранительная деятельность</c:v>
                </c:pt>
                <c:pt idx="11">
                  <c:v>Национальная оборона</c:v>
                </c:pt>
                <c:pt idx="12">
                  <c:v>Общегосударственные вопросы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617.84</c:v>
                </c:pt>
                <c:pt idx="1">
                  <c:v>7.72</c:v>
                </c:pt>
                <c:pt idx="2">
                  <c:v>57.64</c:v>
                </c:pt>
                <c:pt idx="3">
                  <c:v>240.91</c:v>
                </c:pt>
                <c:pt idx="4" formatCode="#,##0.00">
                  <c:v>1620.76</c:v>
                </c:pt>
                <c:pt idx="5">
                  <c:v>0.2787</c:v>
                </c:pt>
                <c:pt idx="6" formatCode="#,##0.00">
                  <c:v>2848.63</c:v>
                </c:pt>
                <c:pt idx="7">
                  <c:v>211.71</c:v>
                </c:pt>
                <c:pt idx="8">
                  <c:v>0</c:v>
                </c:pt>
                <c:pt idx="9">
                  <c:v>112.07</c:v>
                </c:pt>
                <c:pt idx="10">
                  <c:v>280.51</c:v>
                </c:pt>
                <c:pt idx="11">
                  <c:v>14.55</c:v>
                </c:pt>
                <c:pt idx="12">
                  <c:v>59.09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1A-45B9-A4BD-98C08B2A2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-63"/>
        <c:axId val="124179584"/>
        <c:axId val="124181120"/>
      </c:barChart>
      <c:catAx>
        <c:axId val="124179584"/>
        <c:scaling>
          <c:orientation val="minMax"/>
        </c:scaling>
        <c:delete val="0"/>
        <c:axPos val="r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4181120"/>
        <c:crosses val="max"/>
        <c:auto val="1"/>
        <c:lblAlgn val="ctr"/>
        <c:lblOffset val="100"/>
        <c:noMultiLvlLbl val="0"/>
      </c:catAx>
      <c:valAx>
        <c:axId val="124181120"/>
        <c:scaling>
          <c:orientation val="minMax"/>
          <c:max val="5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4179584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2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2397563324039003"/>
          <c:y val="0.32043690939681513"/>
          <c:w val="0.60136026552605248"/>
          <c:h val="0.53625604661041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9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4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4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4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6EA5-4FD7-93CD-BC9913291DC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70D-4915-9E4C-0E902D256C5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tint val="72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72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72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670D-4915-9E4C-0E902D256C5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70D-4915-9E4C-0E902D256C5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670D-4915-9E4C-0E902D256C5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2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70D-4915-9E4C-0E902D256C53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2">
                      <a:shade val="72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72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72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670D-4915-9E4C-0E902D256C53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70D-4915-9E4C-0E902D256C53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2">
                      <a:shade val="4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4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4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670D-4915-9E4C-0E902D256C53}"/>
              </c:ext>
            </c:extLst>
          </c:dPt>
          <c:dLbls>
            <c:dLbl>
              <c:idx val="0"/>
              <c:layout>
                <c:manualLayout>
                  <c:x val="2.0351849346488378E-2"/>
                  <c:y val="-3.414314062371264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05205156416313"/>
                      <c:h val="9.64076952825344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EA5-4FD7-93CD-BC9913291DCD}"/>
                </c:ext>
              </c:extLst>
            </c:dLbl>
            <c:dLbl>
              <c:idx val="1"/>
              <c:layout>
                <c:manualLayout>
                  <c:x val="-5.8250360175034287E-2"/>
                  <c:y val="2.6292215325898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70D-4915-9E4C-0E902D256C53}"/>
                </c:ext>
              </c:extLst>
            </c:dLbl>
            <c:dLbl>
              <c:idx val="2"/>
              <c:layout>
                <c:manualLayout>
                  <c:x val="-9.3885513616766628E-2"/>
                  <c:y val="-0.1005358739135122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70D-4915-9E4C-0E902D256C53}"/>
                </c:ext>
              </c:extLst>
            </c:dLbl>
            <c:dLbl>
              <c:idx val="3"/>
              <c:layout>
                <c:manualLayout>
                  <c:x val="-5.3140264880963073E-2"/>
                  <c:y val="-0.196698693361566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70D-4915-9E4C-0E902D256C53}"/>
                </c:ext>
              </c:extLst>
            </c:dLbl>
            <c:dLbl>
              <c:idx val="4"/>
              <c:layout>
                <c:manualLayout>
                  <c:x val="-5.1248002014113156E-2"/>
                  <c:y val="-0.1737069921956726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70D-4915-9E4C-0E902D256C53}"/>
                </c:ext>
              </c:extLst>
            </c:dLbl>
            <c:dLbl>
              <c:idx val="5"/>
              <c:layout>
                <c:manualLayout>
                  <c:x val="-0.1573451964118687"/>
                  <c:y val="-0.117966595449271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70D-4915-9E4C-0E902D256C53}"/>
                </c:ext>
              </c:extLst>
            </c:dLbl>
            <c:dLbl>
              <c:idx val="6"/>
              <c:layout>
                <c:manualLayout>
                  <c:x val="-3.4331310857933409E-2"/>
                  <c:y val="-0.191612249814560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70D-4915-9E4C-0E902D256C53}"/>
                </c:ext>
              </c:extLst>
            </c:dLbl>
            <c:dLbl>
              <c:idx val="7"/>
              <c:layout>
                <c:manualLayout>
                  <c:x val="0.10726621543475297"/>
                  <c:y val="-0.2469920813951446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70D-4915-9E4C-0E902D256C53}"/>
                </c:ext>
              </c:extLst>
            </c:dLbl>
            <c:dLbl>
              <c:idx val="8"/>
              <c:layout>
                <c:manualLayout>
                  <c:x val="8.1335384778035327E-2"/>
                  <c:y val="-0.1299262044087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70D-4915-9E4C-0E902D256C53}"/>
                </c:ext>
              </c:extLst>
            </c:dLbl>
            <c:dLbl>
              <c:idx val="9"/>
              <c:layout>
                <c:manualLayout>
                  <c:x val="-0.27571686351706393"/>
                  <c:y val="-0.1866775269736515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0D-4915-9E4C-0E902D256C53}"/>
                </c:ext>
              </c:extLst>
            </c:dLbl>
            <c:dLbl>
              <c:idx val="10"/>
              <c:layout>
                <c:manualLayout>
                  <c:x val="-0.20196850393700791"/>
                  <c:y val="-0.2604358372419167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70D-4915-9E4C-0E902D256C53}"/>
                </c:ext>
              </c:extLst>
            </c:dLbl>
            <c:dLbl>
              <c:idx val="11"/>
              <c:layout>
                <c:manualLayout>
                  <c:x val="-3.0855327111888802E-2"/>
                  <c:y val="-0.1735292294414965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0D-4915-9E4C-0E902D256C53}"/>
                </c:ext>
              </c:extLst>
            </c:dLbl>
            <c:dLbl>
              <c:idx val="12"/>
              <c:layout>
                <c:manualLayout>
                  <c:x val="5.79262661611743E-2"/>
                  <c:y val="-0.2558348991818966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70D-4915-9E4C-0E902D256C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9"/>
                <c:pt idx="0">
                  <c:v>Общегосударственные вопросы</c:v>
                </c:pt>
                <c:pt idx="1">
                  <c:v>Образование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 и туризм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 разделы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9"/>
                <c:pt idx="0">
                  <c:v>10.200000000000001</c:v>
                </c:pt>
                <c:pt idx="1">
                  <c:v>46.9</c:v>
                </c:pt>
                <c:pt idx="2">
                  <c:v>0.95000000000000029</c:v>
                </c:pt>
                <c:pt idx="3">
                  <c:v>4</c:v>
                </c:pt>
                <c:pt idx="4">
                  <c:v>26.7</c:v>
                </c:pt>
                <c:pt idx="5">
                  <c:v>3.5</c:v>
                </c:pt>
                <c:pt idx="6">
                  <c:v>1.8</c:v>
                </c:pt>
                <c:pt idx="7">
                  <c:v>4.5999999999999996</c:v>
                </c:pt>
                <c:pt idx="8">
                  <c:v>1.35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70D-4915-9E4C-0E902D256C5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2907975809964128E-4"/>
          <c:y val="0.7283457000469884"/>
          <c:w val="0.69175008086613776"/>
          <c:h val="0.25130455326637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197" b="0" i="0" u="none" strike="noStrike" kern="1200" baseline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429541184631113"/>
          <c:y val="3.8702507685401691E-2"/>
          <c:w val="0.46958637114805557"/>
          <c:h val="0.763645372404133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A067-4A07-98DA-09B58B492E8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49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49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49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067-4A07-98DA-09B58B492E8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41F1-4860-B56F-879E36E5483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tint val="6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6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6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067-4A07-98DA-09B58B492E8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2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067-4A07-98DA-09B58B492E8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2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A067-4A07-98DA-09B58B492E8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2">
                      <a:tint val="9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9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9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322D-4052-89EC-CAFD3FA2FC08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shade val="9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9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9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A067-4A07-98DA-09B58B492E80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2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A067-4A07-98DA-09B58B492E80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2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A067-4A07-98DA-09B58B492E80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2">
                      <a:shade val="6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6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6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A067-4A07-98DA-09B58B492E80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2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A067-4A07-98DA-09B58B492E80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2">
                      <a:shade val="4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4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4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A067-4A07-98DA-09B58B492E80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shade val="39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39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39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A067-4A07-98DA-09B58B492E80}"/>
              </c:ext>
            </c:extLst>
          </c:dPt>
          <c:dLbls>
            <c:dLbl>
              <c:idx val="0"/>
              <c:layout>
                <c:manualLayout>
                  <c:x val="8.8319075658260263E-2"/>
                  <c:y val="-3.34017158016482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067-4A07-98DA-09B58B492E80}"/>
                </c:ext>
              </c:extLst>
            </c:dLbl>
            <c:dLbl>
              <c:idx val="1"/>
              <c:layout>
                <c:manualLayout>
                  <c:x val="-5.8590305203021387E-2"/>
                  <c:y val="-0.211244030046757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67-4A07-98DA-09B58B492E80}"/>
                </c:ext>
              </c:extLst>
            </c:dLbl>
            <c:dLbl>
              <c:idx val="3"/>
              <c:layout>
                <c:manualLayout>
                  <c:x val="-4.3054352524129376E-2"/>
                  <c:y val="-0.503850728210674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067-4A07-98DA-09B58B492E80}"/>
                </c:ext>
              </c:extLst>
            </c:dLbl>
            <c:dLbl>
              <c:idx val="4"/>
              <c:layout>
                <c:manualLayout>
                  <c:x val="6.0876724522553889E-2"/>
                  <c:y val="3.6822337659335312E-2"/>
                </c:manualLayout>
              </c:layout>
              <c:tx>
                <c:rich>
                  <a:bodyPr/>
                  <a:lstStyle/>
                  <a:p>
                    <a:fld id="{6D78118E-00AB-4FA9-9B98-1D5A06C7EB1F}" type="CATEGORYNAME">
                      <a:rPr lang="ru-RU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
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067-4A07-98DA-09B58B492E80}"/>
                </c:ext>
              </c:extLst>
            </c:dLbl>
            <c:dLbl>
              <c:idx val="5"/>
              <c:layout>
                <c:manualLayout>
                  <c:x val="0.18121549212070107"/>
                  <c:y val="0.144383764681252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067-4A07-98DA-09B58B492E80}"/>
                </c:ext>
              </c:extLst>
            </c:dLbl>
            <c:dLbl>
              <c:idx val="6"/>
              <c:layout>
                <c:manualLayout>
                  <c:x val="2.6412034535764441E-2"/>
                  <c:y val="0.27853584669140791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Развитие инженерной инфраструктуры и энерго эффективности
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22D-4052-89EC-CAFD3FA2FC08}"/>
                </c:ext>
              </c:extLst>
            </c:dLbl>
            <c:dLbl>
              <c:idx val="7"/>
              <c:layout>
                <c:manualLayout>
                  <c:x val="-3.3956711782523692E-2"/>
                  <c:y val="0.2122081168887465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067-4A07-98DA-09B58B492E80}"/>
                </c:ext>
              </c:extLst>
            </c:dLbl>
            <c:dLbl>
              <c:idx val="8"/>
              <c:layout>
                <c:manualLayout>
                  <c:x val="2.4434258132879749E-2"/>
                  <c:y val="0.144231084150572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067-4A07-98DA-09B58B492E80}"/>
                </c:ext>
              </c:extLst>
            </c:dLbl>
            <c:dLbl>
              <c:idx val="9"/>
              <c:layout>
                <c:manualLayout>
                  <c:x val="4.1500953323736194E-3"/>
                  <c:y val="5.08597952828619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067-4A07-98DA-09B58B492E80}"/>
                </c:ext>
              </c:extLst>
            </c:dLbl>
            <c:dLbl>
              <c:idx val="10"/>
              <c:layout>
                <c:manualLayout>
                  <c:x val="-2.3413731807576946E-2"/>
                  <c:y val="1.28839249075086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067-4A07-98DA-09B58B492E80}"/>
                </c:ext>
              </c:extLst>
            </c:dLbl>
            <c:dLbl>
              <c:idx val="11"/>
              <c:layout>
                <c:manualLayout>
                  <c:x val="-2.2320650525809491E-2"/>
                  <c:y val="-1.39656929576867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067-4A07-98DA-09B58B492E8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067-4A07-98DA-09B58B492E80}"/>
                </c:ext>
              </c:extLst>
            </c:dLbl>
            <c:dLbl>
              <c:idx val="13"/>
              <c:layout>
                <c:manualLayout>
                  <c:x val="6.4826504229829496E-2"/>
                  <c:y val="-0.10277711596592029"/>
                </c:manualLayout>
              </c:layout>
              <c:tx>
                <c:rich>
                  <a:bodyPr/>
                  <a:lstStyle/>
                  <a:p>
                    <a:fld id="{DC981395-3CB1-4C02-B03D-BFF317C153DC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0,1%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A067-4A07-98DA-09B58B492E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Лист1!$A$2:$A$15</c:f>
              <c:strCache>
                <c:ptCount val="14"/>
                <c:pt idx="0">
                  <c:v>Культура</c:v>
                </c:pt>
                <c:pt idx="1">
                  <c:v>Образование</c:v>
                </c:pt>
                <c:pt idx="2">
                  <c:v>Социальная защита населения</c:v>
                </c:pt>
                <c:pt idx="3">
                  <c:v>Спорт</c:v>
                </c:pt>
                <c:pt idx="4">
                  <c:v>Прочие </c:v>
                </c:pt>
                <c:pt idx="5">
                  <c:v>Безопасность и обеспечение безопасности жизнедеятельности населения </c:v>
                </c:pt>
                <c:pt idx="6">
                  <c:v>Развитие инженерной инфраструктуры и энерго эффективности</c:v>
                </c:pt>
                <c:pt idx="7">
                  <c:v>Управление имуществом и муниципальными финансами</c:v>
                </c:pt>
                <c:pt idx="8">
                  <c:v>Развитие и функционирование дорожно-транспортного комплекса</c:v>
                </c:pt>
                <c:pt idx="9">
                  <c:v>Цифровое муниципальное образование</c:v>
                </c:pt>
                <c:pt idx="10">
                  <c:v>Формирование современной комфортной городской среды</c:v>
                </c:pt>
                <c:pt idx="11">
                  <c:v>Строительство объектов социальной инфраструктуры</c:v>
                </c:pt>
                <c:pt idx="12">
                  <c:v>Переселение граждан из аварийного жилищного фонда</c:v>
                </c:pt>
                <c:pt idx="13">
                  <c:v>Непрограммные расходы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276100.52</c:v>
                </c:pt>
                <c:pt idx="1">
                  <c:v>2609959</c:v>
                </c:pt>
                <c:pt idx="2">
                  <c:v>78236.78</c:v>
                </c:pt>
                <c:pt idx="3">
                  <c:v>211013.7</c:v>
                </c:pt>
                <c:pt idx="4">
                  <c:v>33803.126999999993</c:v>
                </c:pt>
                <c:pt idx="5">
                  <c:v>79560.78</c:v>
                </c:pt>
                <c:pt idx="6">
                  <c:v>100248.2</c:v>
                </c:pt>
                <c:pt idx="7">
                  <c:v>596945.16</c:v>
                </c:pt>
                <c:pt idx="8">
                  <c:v>225766.94999999998</c:v>
                </c:pt>
                <c:pt idx="9">
                  <c:v>86998</c:v>
                </c:pt>
                <c:pt idx="10">
                  <c:v>1429982.92</c:v>
                </c:pt>
                <c:pt idx="11">
                  <c:v>249434.75</c:v>
                </c:pt>
                <c:pt idx="12">
                  <c:v>101473</c:v>
                </c:pt>
                <c:pt idx="13">
                  <c:v>59789.4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067-4A07-98DA-09B58B492E8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536615822734058"/>
          <c:y val="1.8350562204713306E-2"/>
          <c:w val="0.3330850174805069"/>
          <c:h val="0.981649437795287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algn="l">
            <a:lnSpc>
              <a:spcPts val="1380"/>
            </a:lnSpc>
            <a:spcBef>
              <a:spcPts val="0"/>
            </a:spcBef>
            <a:defRPr sz="1000" b="0" i="0" u="none" strike="noStrike" kern="1200" baseline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вариант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tint val="77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tint val="77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tint val="77000"/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39430141327267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6EB-47DC-844D-829F67C60DD5}"/>
                </c:ext>
              </c:extLst>
            </c:dLbl>
            <c:dLbl>
              <c:idx val="1"/>
              <c:layout>
                <c:manualLayout>
                  <c:x val="-3.1494743813034504E-3"/>
                  <c:y val="2.60182210380553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F0E-47A1-82D8-ECD0F765C49C}"/>
                </c:ext>
              </c:extLst>
            </c:dLbl>
            <c:dLbl>
              <c:idx val="2"/>
              <c:layout>
                <c:manualLayout>
                  <c:x val="1.5746822968952974E-3"/>
                  <c:y val="7.9954116071714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F0E-47A1-82D8-ECD0F765C49C}"/>
                </c:ext>
              </c:extLst>
            </c:dLbl>
            <c:dLbl>
              <c:idx val="3"/>
              <c:layout>
                <c:manualLayout>
                  <c:x val="-3.8942728685193539E-3"/>
                  <c:y val="3.84603519900554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F0E-47A1-82D8-ECD0F765C49C}"/>
                </c:ext>
              </c:extLst>
            </c:dLbl>
            <c:dLbl>
              <c:idx val="4"/>
              <c:layout>
                <c:manualLayout>
                  <c:x val="-1.0424324345688384E-3"/>
                  <c:y val="-2.648780008500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F0E-47A1-82D8-ECD0F765C49C}"/>
                </c:ext>
              </c:extLst>
            </c:dLbl>
            <c:dLbl>
              <c:idx val="5"/>
              <c:layout>
                <c:manualLayout>
                  <c:x val="-6.9488359449587913E-3"/>
                  <c:y val="-6.73908771416689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312031920938922E-2"/>
                      <c:h val="7.24054329495962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F0E-47A1-82D8-ECD0F765C4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 год</c:v>
                </c:pt>
                <c:pt idx="1">
                  <c:v>2023 год</c:v>
                </c:pt>
                <c:pt idx="2">
                  <c:v>2024 год план</c:v>
                </c:pt>
                <c:pt idx="3">
                  <c:v>2025 год прогноз</c:v>
                </c:pt>
                <c:pt idx="4">
                  <c:v>2026 год прогноз</c:v>
                </c:pt>
                <c:pt idx="5">
                  <c:v>2027 год прогноз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75628.899999999994</c:v>
                </c:pt>
                <c:pt idx="1">
                  <c:v>94267.5</c:v>
                </c:pt>
                <c:pt idx="2">
                  <c:v>113752.8</c:v>
                </c:pt>
                <c:pt idx="3">
                  <c:v>124339.8</c:v>
                </c:pt>
                <c:pt idx="4">
                  <c:v>132553.1</c:v>
                </c:pt>
                <c:pt idx="5">
                  <c:v>141445.9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F0E-47A1-82D8-ECD0F765C49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вариант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shade val="76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shade val="76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76000"/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layout>
                <c:manualLayout>
                  <c:x val="-1.0644667883990712E-2"/>
                  <c:y val="-2.76223304831066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F0E-47A1-82D8-ECD0F765C49C}"/>
                </c:ext>
              </c:extLst>
            </c:dLbl>
            <c:dLbl>
              <c:idx val="4"/>
              <c:layout>
                <c:manualLayout>
                  <c:x val="1.2597787737700842E-2"/>
                  <c:y val="-8.62323079524527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F0E-47A1-82D8-ECD0F765C49C}"/>
                </c:ext>
              </c:extLst>
            </c:dLbl>
            <c:dLbl>
              <c:idx val="5"/>
              <c:layout>
                <c:manualLayout>
                  <c:x val="-6.0244799804666073E-3"/>
                  <c:y val="-4.6445766476397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F0E-47A1-82D8-ECD0F765C4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 год</c:v>
                </c:pt>
                <c:pt idx="1">
                  <c:v>2023 год</c:v>
                </c:pt>
                <c:pt idx="2">
                  <c:v>2024 год план</c:v>
                </c:pt>
                <c:pt idx="3">
                  <c:v>2025 год прогноз</c:v>
                </c:pt>
                <c:pt idx="4">
                  <c:v>2026 год прогноз</c:v>
                </c:pt>
                <c:pt idx="5">
                  <c:v>2027 год прогноз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3" formatCode="#,##0.0">
                  <c:v>127436.1</c:v>
                </c:pt>
                <c:pt idx="4" formatCode="#,##0.0">
                  <c:v>142580</c:v>
                </c:pt>
                <c:pt idx="5" formatCode="#,##0.0">
                  <c:v>159657.1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F0E-47A1-82D8-ECD0F765C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87"/>
        <c:axId val="42259968"/>
        <c:axId val="42261504"/>
      </c:barChart>
      <c:catAx>
        <c:axId val="4225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42261504"/>
        <c:crosses val="autoZero"/>
        <c:auto val="1"/>
        <c:lblAlgn val="ctr"/>
        <c:lblOffset val="100"/>
        <c:noMultiLvlLbl val="0"/>
      </c:catAx>
      <c:valAx>
        <c:axId val="4226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4225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tx1"/>
          </a:solidFill>
          <a:latin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91863517060368"/>
          <c:y val="2.0019820237102238E-2"/>
          <c:w val="0.86210605618742164"/>
          <c:h val="0.883070852222081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2025г.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tint val="65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tint val="65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tint val="65000"/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6.1883927371607934E-3"/>
                  <c:y val="-2.43545243338975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E24-49A0-BF21-417090C0DB83}"/>
                </c:ext>
              </c:extLst>
            </c:dLbl>
            <c:dLbl>
              <c:idx val="1"/>
              <c:layout>
                <c:manualLayout>
                  <c:x val="-6.1883962210827134E-3"/>
                  <c:y val="4.17580236182907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E24-49A0-BF21-417090C0DB83}"/>
                </c:ext>
              </c:extLst>
            </c:dLbl>
            <c:dLbl>
              <c:idx val="2"/>
              <c:layout>
                <c:manualLayout>
                  <c:x val="-3.0941902512624142E-3"/>
                  <c:y val="7.128231667069671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-227</a:t>
                    </a:r>
                    <a:r>
                      <a:rPr lang="en-US" baseline="0" dirty="0"/>
                      <a:t> 084,38300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E24-49A0-BF21-417090C0DB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#,##0.00000</c:formatCode>
                <c:ptCount val="3"/>
                <c:pt idx="0">
                  <c:v>5844621.4900000002</c:v>
                </c:pt>
                <c:pt idx="1">
                  <c:v>6071705.8730000015</c:v>
                </c:pt>
                <c:pt idx="2">
                  <c:v>-227084.38299999994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0B-4AAC-B7CD-59459758F0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2026г.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9.8926234209262155E-3"/>
                  <c:y val="-3.60519582791459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E24-49A0-BF21-417090C0DB83}"/>
                </c:ext>
              </c:extLst>
            </c:dLbl>
            <c:dLbl>
              <c:idx val="1"/>
              <c:layout>
                <c:manualLayout>
                  <c:x val="3.0941981105412682E-3"/>
                  <c:y val="-1.01152976466672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E24-49A0-BF21-417090C0DB83}"/>
                </c:ext>
              </c:extLst>
            </c:dLbl>
            <c:dLbl>
              <c:idx val="2"/>
              <c:layout>
                <c:manualLayout>
                  <c:x val="9.5320950001971209E-3"/>
                  <c:y val="0.1061475195566506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E24-49A0-BF21-417090C0DB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#,##0.00000</c:formatCode>
                <c:ptCount val="3"/>
                <c:pt idx="0">
                  <c:v>5358294.4130000016</c:v>
                </c:pt>
                <c:pt idx="1">
                  <c:v>5596441.1330000004</c:v>
                </c:pt>
                <c:pt idx="2">
                  <c:v>-238146.72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F0B-4AAC-B7CD-59459758F0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2027г.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5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shade val="65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shade val="65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65000"/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2.7886028265453966E-3"/>
                  <c:y val="7.69032199036708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CB6-4E1E-A67E-0FCF276BDEFD}"/>
                </c:ext>
              </c:extLst>
            </c:dLbl>
            <c:dLbl>
              <c:idx val="1"/>
              <c:layout>
                <c:manualLayout>
                  <c:x val="1.54712563116831E-3"/>
                  <c:y val="-8.79252795441039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F0B-4AAC-B7CD-59459758F077}"/>
                </c:ext>
              </c:extLst>
            </c:dLbl>
            <c:dLbl>
              <c:idx val="2"/>
              <c:layout>
                <c:manualLayout>
                  <c:x val="-2.1200601366873261E-4"/>
                  <c:y val="0.164371033937405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F0B-4AAC-B7CD-59459758F0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Лист1!$D$2:$D$4</c:f>
              <c:numCache>
                <c:formatCode>#,##0.00000</c:formatCode>
                <c:ptCount val="3"/>
                <c:pt idx="0">
                  <c:v>4908622.9540000008</c:v>
                </c:pt>
                <c:pt idx="1">
                  <c:v>511327.772</c:v>
                </c:pt>
                <c:pt idx="2">
                  <c:v>-202704.818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F0B-4AAC-B7CD-59459758F0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-80"/>
        <c:axId val="115888512"/>
        <c:axId val="115890048"/>
      </c:barChart>
      <c:catAx>
        <c:axId val="11588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5890048"/>
        <c:crosses val="autoZero"/>
        <c:auto val="1"/>
        <c:lblAlgn val="ctr"/>
        <c:lblOffset val="100"/>
        <c:noMultiLvlLbl val="0"/>
      </c:catAx>
      <c:valAx>
        <c:axId val="11589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588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039215686274508E-2"/>
          <c:y val="0.21198794868520693"/>
          <c:w val="0.89334336884359999"/>
          <c:h val="0.788012222222221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2024г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249B-4A18-A66F-2B6949F73E92}"/>
              </c:ext>
            </c:extLst>
          </c:dPt>
          <c:dPt>
            <c:idx val="1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9A2-4860-8486-8EFEA89E00CB}"/>
              </c:ext>
            </c:extLst>
          </c:dPt>
          <c:dPt>
            <c:idx val="2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49B-4A18-A66F-2B6949F73E92}"/>
              </c:ext>
            </c:extLst>
          </c:dPt>
          <c:dPt>
            <c:idx val="3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9A2-4860-8486-8EFEA89E00CB}"/>
              </c:ext>
            </c:extLst>
          </c:dPt>
          <c:dLbls>
            <c:dLbl>
              <c:idx val="0"/>
              <c:layout>
                <c:manualLayout>
                  <c:x val="-0.17372529720549656"/>
                  <c:y val="-9.135603522685514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37254901960782"/>
                      <c:h val="0.313859357507285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49B-4A18-A66F-2B6949F73E92}"/>
                </c:ext>
              </c:extLst>
            </c:dLbl>
            <c:dLbl>
              <c:idx val="1"/>
              <c:layout>
                <c:manualLayout>
                  <c:x val="0.13080901651999391"/>
                  <c:y val="-0.2172306709510911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9A2-4860-8486-8EFEA89E00CB}"/>
                </c:ext>
              </c:extLst>
            </c:dLbl>
            <c:dLbl>
              <c:idx val="2"/>
              <c:layout>
                <c:manualLayout>
                  <c:x val="0.2368384282846997"/>
                  <c:y val="1.35257407296625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43137254901962"/>
                      <c:h val="0.198541083517705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49B-4A18-A66F-2B6949F73E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A2-4860-8486-8EFEA89E00C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3075869</c:v>
                </c:pt>
                <c:pt idx="1">
                  <c:v>346598</c:v>
                </c:pt>
                <c:pt idx="2">
                  <c:v>2422154.4899999998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A2-4860-8486-8EFEA89E0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073721251443664"/>
          <c:y val="3.9215070397097741E-2"/>
          <c:w val="0.60041257599058151"/>
          <c:h val="0.528076880346627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2025 год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4DFC-4035-AE7B-EB960B77A383}"/>
              </c:ext>
            </c:extLst>
          </c:dPt>
          <c:dPt>
            <c:idx val="1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C2D-45A3-BB44-1254B25DD303}"/>
              </c:ext>
            </c:extLst>
          </c:dPt>
          <c:dPt>
            <c:idx val="2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DFC-4035-AE7B-EB960B77A383}"/>
              </c:ext>
            </c:extLst>
          </c:dPt>
          <c:dPt>
            <c:idx val="3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C2D-45A3-BB44-1254B25DD303}"/>
              </c:ext>
            </c:extLst>
          </c:dPt>
          <c:dLbls>
            <c:dLbl>
              <c:idx val="0"/>
              <c:layout>
                <c:manualLayout>
                  <c:x val="-0.22531536899940421"/>
                  <c:y val="-6.17005489144461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DFC-4035-AE7B-EB960B77A383}"/>
                </c:ext>
              </c:extLst>
            </c:dLbl>
            <c:dLbl>
              <c:idx val="1"/>
              <c:layout>
                <c:manualLayout>
                  <c:x val="8.5150134833503199E-2"/>
                  <c:y val="-0.2071074034206434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6,1%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C2D-45A3-BB44-1254B25DD303}"/>
                </c:ext>
              </c:extLst>
            </c:dLbl>
            <c:dLbl>
              <c:idx val="2"/>
              <c:layout>
                <c:manualLayout>
                  <c:x val="0.22358854066719874"/>
                  <c:y val="3.00018884934234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DFC-4035-AE7B-EB960B77A38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2D-45A3-BB44-1254B25DD30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2796202</c:v>
                </c:pt>
                <c:pt idx="1">
                  <c:v>329612</c:v>
                </c:pt>
                <c:pt idx="2">
                  <c:v>2232480.4129999969</c:v>
                </c:pt>
                <c:pt idx="3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2D-45A3-BB44-1254B25DD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9.935183969457953E-2"/>
          <c:y val="0.5805983491534864"/>
          <c:w val="0.8719900297816372"/>
          <c:h val="0.31900288856793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00000"/>
            </a:lnSpc>
            <a:defRPr sz="1400" b="0" i="0" u="none" strike="noStrike" kern="1200" baseline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195486111111458E-2"/>
          <c:y val="0.1460811148606424"/>
          <c:w val="0.77724756944444462"/>
          <c:h val="0.744789999999999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2027 год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B140-43AA-84BC-E341C7B2EF74}"/>
              </c:ext>
            </c:extLst>
          </c:dPt>
          <c:dPt>
            <c:idx val="1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3DB-4FC8-B63C-38B6277E762F}"/>
              </c:ext>
            </c:extLst>
          </c:dPt>
          <c:dPt>
            <c:idx val="2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140-43AA-84BC-E341C7B2EF74}"/>
              </c:ext>
            </c:extLst>
          </c:dPt>
          <c:dPt>
            <c:idx val="3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3DB-4FC8-B63C-38B6277E762F}"/>
              </c:ext>
            </c:extLst>
          </c:dPt>
          <c:dLbls>
            <c:dLbl>
              <c:idx val="0"/>
              <c:layout>
                <c:manualLayout>
                  <c:x val="-0.27493572982657333"/>
                  <c:y val="-9.144912441500371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140-43AA-84BC-E341C7B2EF74}"/>
                </c:ext>
              </c:extLst>
            </c:dLbl>
            <c:dLbl>
              <c:idx val="1"/>
              <c:layout>
                <c:manualLayout>
                  <c:x val="0.14754977680347475"/>
                  <c:y val="-0.2565590412309573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3DB-4FC8-B63C-38B6277E762F}"/>
                </c:ext>
              </c:extLst>
            </c:dLbl>
            <c:dLbl>
              <c:idx val="2"/>
              <c:layout>
                <c:manualLayout>
                  <c:x val="0.21258234401622086"/>
                  <c:y val="5.37355052840616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140-43AA-84BC-E341C7B2EF7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DB-4FC8-B63C-38B6277E762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2794439</c:v>
                </c:pt>
                <c:pt idx="1">
                  <c:v>354112</c:v>
                </c:pt>
                <c:pt idx="2">
                  <c:v>1760071.9539999999</c:v>
                </c:pt>
                <c:pt idx="3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DB-4FC8-B63C-38B6277E7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921846646668984E-2"/>
          <c:y val="0.11907371042467153"/>
          <c:w val="0.89778992903664756"/>
          <c:h val="0.734692367506188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tint val="77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tint val="77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tint val="77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 план </c:v>
                </c:pt>
                <c:pt idx="2">
                  <c:v>2025 год прогноз</c:v>
                </c:pt>
                <c:pt idx="3">
                  <c:v>2026 год прогноз</c:v>
                </c:pt>
                <c:pt idx="4">
                  <c:v>2027 год прогноз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2002.6</c:v>
                </c:pt>
                <c:pt idx="1">
                  <c:v>3667.7</c:v>
                </c:pt>
                <c:pt idx="2">
                  <c:v>3075.9</c:v>
                </c:pt>
                <c:pt idx="3">
                  <c:v>2796.2</c:v>
                </c:pt>
                <c:pt idx="4">
                  <c:v>2794.4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A3-43CC-94AB-4043936C1B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shade val="76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shade val="76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76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 план </c:v>
                </c:pt>
                <c:pt idx="2">
                  <c:v>2025 год прогноз</c:v>
                </c:pt>
                <c:pt idx="3">
                  <c:v>2026 год прогноз</c:v>
                </c:pt>
                <c:pt idx="4">
                  <c:v>2027 год прогноз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399.6</c:v>
                </c:pt>
                <c:pt idx="1">
                  <c:v>381.2</c:v>
                </c:pt>
                <c:pt idx="2">
                  <c:v>346.6</c:v>
                </c:pt>
                <c:pt idx="3">
                  <c:v>329.6</c:v>
                </c:pt>
                <c:pt idx="4">
                  <c:v>354.1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A3-43CC-94AB-4043936C1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1501952"/>
        <c:axId val="138756096"/>
      </c:barChart>
      <c:catAx>
        <c:axId val="12150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8756096"/>
        <c:crosses val="autoZero"/>
        <c:auto val="1"/>
        <c:lblAlgn val="ctr"/>
        <c:lblOffset val="100"/>
        <c:noMultiLvlLbl val="0"/>
      </c:catAx>
      <c:valAx>
        <c:axId val="13875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150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164212112374882"/>
          <c:y val="3.3479059803972609E-2"/>
          <c:w val="0.70835787887625157"/>
          <c:h val="0.54137564754500855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2">
                <a:tint val="50000"/>
              </a:schemeClr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1361.7</c:v>
                </c:pt>
                <c:pt idx="1">
                  <c:v>2735</c:v>
                </c:pt>
                <c:pt idx="2">
                  <c:v>2060.8000000000002</c:v>
                </c:pt>
                <c:pt idx="3">
                  <c:v>1654.2</c:v>
                </c:pt>
                <c:pt idx="4">
                  <c:v>1481.7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B5-40C9-9611-F5261C9008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2">
                <a:tint val="70000"/>
              </a:schemeClr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10.8</c:v>
                </c:pt>
                <c:pt idx="1">
                  <c:v>11.9</c:v>
                </c:pt>
                <c:pt idx="2">
                  <c:v>11.9</c:v>
                </c:pt>
                <c:pt idx="3">
                  <c:v>12.8</c:v>
                </c:pt>
                <c:pt idx="4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B5-40C9-9611-F5261C90081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accent2">
                <a:tint val="90000"/>
              </a:schemeClr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345.3</c:v>
                </c:pt>
                <c:pt idx="1">
                  <c:v>473.7</c:v>
                </c:pt>
                <c:pt idx="2">
                  <c:v>581.1</c:v>
                </c:pt>
                <c:pt idx="3">
                  <c:v>686.3</c:v>
                </c:pt>
                <c:pt idx="4">
                  <c:v>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B5-40C9-9611-F5261C90081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chemeClr val="accent2">
                <a:shade val="90000"/>
              </a:schemeClr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87.4</c:v>
                </c:pt>
                <c:pt idx="1">
                  <c:v>90.6</c:v>
                </c:pt>
                <c:pt idx="2">
                  <c:v>118.2</c:v>
                </c:pt>
                <c:pt idx="3">
                  <c:v>136.69999999999999</c:v>
                </c:pt>
                <c:pt idx="4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B5-40C9-9611-F5261C90081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accent2">
                <a:shade val="70000"/>
              </a:schemeClr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184.3</c:v>
                </c:pt>
                <c:pt idx="1">
                  <c:v>329.7</c:v>
                </c:pt>
                <c:pt idx="2">
                  <c:v>283.60000000000002</c:v>
                </c:pt>
                <c:pt idx="3">
                  <c:v>284.8</c:v>
                </c:pt>
                <c:pt idx="4">
                  <c:v>284.8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B5-40C9-9611-F5261C90081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chemeClr val="accent2">
                <a:shade val="50000"/>
              </a:schemeClr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Лист1!$G$2:$G$6</c:f>
              <c:numCache>
                <c:formatCode>#,##0.0</c:formatCode>
                <c:ptCount val="5"/>
                <c:pt idx="0">
                  <c:v>13.1</c:v>
                </c:pt>
                <c:pt idx="1">
                  <c:v>26.8</c:v>
                </c:pt>
                <c:pt idx="2">
                  <c:v>20.3</c:v>
                </c:pt>
                <c:pt idx="3">
                  <c:v>21.4</c:v>
                </c:pt>
                <c:pt idx="4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B5-40C9-9611-F5261C900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648256"/>
        <c:axId val="121649792"/>
      </c:areaChart>
      <c:catAx>
        <c:axId val="12164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649792"/>
        <c:crosses val="autoZero"/>
        <c:auto val="1"/>
        <c:lblAlgn val="ctr"/>
        <c:lblOffset val="100"/>
        <c:noMultiLvlLbl val="0"/>
      </c:catAx>
      <c:valAx>
        <c:axId val="12164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1648256"/>
        <c:crosses val="autoZero"/>
        <c:crossBetween val="midCat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592705392957957E-2"/>
          <c:y val="7.0537725505830803E-2"/>
          <c:w val="0.68156304164809589"/>
          <c:h val="0.76851290740556166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плательщики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2021 г.</c:v>
                </c:pt>
                <c:pt idx="1">
                  <c:v>2022г.</c:v>
                </c:pt>
                <c:pt idx="2">
                  <c:v>2023 г.</c:v>
                </c:pt>
                <c:pt idx="3">
                  <c:v>10 мес. 2024г.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568</c:v>
                </c:pt>
                <c:pt idx="1">
                  <c:v>659.9</c:v>
                </c:pt>
                <c:pt idx="2">
                  <c:v>856.2</c:v>
                </c:pt>
                <c:pt idx="3">
                  <c:v>1134.4000000000001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F7-4BDD-90EE-86E46E10D8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ОАО «Аэрофлот – российские авиалинии»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2021 г.</c:v>
                </c:pt>
                <c:pt idx="1">
                  <c:v>2022г.</c:v>
                </c:pt>
                <c:pt idx="2">
                  <c:v>2023 г.</c:v>
                </c:pt>
                <c:pt idx="3">
                  <c:v>10 мес. 2024г.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399</c:v>
                </c:pt>
                <c:pt idx="1">
                  <c:v>487.8</c:v>
                </c:pt>
                <c:pt idx="2" formatCode="0.0">
                  <c:v>681.5</c:v>
                </c:pt>
                <c:pt idx="3">
                  <c:v>891.7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F7-4BDD-90EE-86E46E10D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997952"/>
        <c:axId val="122302848"/>
      </c:areaChart>
      <c:catAx>
        <c:axId val="12199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302848"/>
        <c:crosses val="autoZero"/>
        <c:auto val="1"/>
        <c:lblAlgn val="ctr"/>
        <c:lblOffset val="100"/>
        <c:noMultiLvlLbl val="0"/>
      </c:catAx>
      <c:valAx>
        <c:axId val="12230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19979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827431211346898"/>
          <c:y val="3.1527776218809749E-2"/>
          <c:w val="0.76104576343369323"/>
          <c:h val="0.134875963399738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9B849-9C5A-42C2-9342-4078D0FF5DF6}" type="doc">
      <dgm:prSet loTypeId="urn:microsoft.com/office/officeart/2005/8/layout/funnel1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5F12295-4D90-401D-A972-7F6568C388B5}">
      <dgm:prSet phldrT="[Текст]" custT="1"/>
      <dgm:spPr/>
      <dgm:t>
        <a:bodyPr/>
        <a:lstStyle/>
        <a:p>
          <a:r>
            <a:rPr lang="ru-RU" sz="1800" b="1" dirty="0"/>
            <a:t>100%</a:t>
          </a:r>
        </a:p>
      </dgm:t>
    </dgm:pt>
    <dgm:pt modelId="{FAB67740-1C00-4B6B-A82C-EEA255979FB7}" type="parTrans" cxnId="{539FA32E-CD38-427E-B716-B30B3E4F283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FCC2555-5CA2-4DF6-AFD1-44BF6A270C3B}" type="sibTrans" cxnId="{539FA32E-CD38-427E-B716-B30B3E4F283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1A0988E-B46A-4648-9BCC-3F06AD2AA30C}">
      <dgm:prSet phldrT="[Текст]" custT="1"/>
      <dgm:spPr/>
      <dgm:t>
        <a:bodyPr/>
        <a:lstStyle/>
        <a:p>
          <a:r>
            <a:rPr lang="ru-RU" sz="1800" b="1" dirty="0"/>
            <a:t>15%</a:t>
          </a:r>
        </a:p>
      </dgm:t>
    </dgm:pt>
    <dgm:pt modelId="{2D143AE0-B8BB-4CB4-BB21-F65926C28159}" type="parTrans" cxnId="{C1D61CF6-5281-4272-AEAA-56E8A6B5955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51DAC17-18E5-4560-95B4-7BCE18857C4B}" type="sibTrans" cxnId="{C1D61CF6-5281-4272-AEAA-56E8A6B5955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08A1A91-D054-4E14-9A78-73CB862DC7AC}">
      <dgm:prSet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FEAE946C-B649-40C4-81FC-5B51B38928B3}" type="parTrans" cxnId="{24F63B43-0FE3-472A-B2A3-6D136C01179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8D11A79-1E1F-4BAB-87CB-7D13513361B9}" type="sibTrans" cxnId="{24F63B43-0FE3-472A-B2A3-6D136C01179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93BB4BB-9750-461A-8BCC-A32C7260FCE3}">
      <dgm:prSet phldrT="[Текст]" phldr="1"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0A873D20-F667-465C-8A16-C5C2B495F386}" type="parTrans" cxnId="{135883E0-1EA3-4DF2-85C1-A909F3870B0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FF700F1-DAB2-4FBA-AD40-CB33F1A7E7F9}" type="sibTrans" cxnId="{135883E0-1EA3-4DF2-85C1-A909F3870B0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BF17F64-1AFC-49A8-A794-322AFCDA031C}">
      <dgm:prSet custT="1"/>
      <dgm:spPr/>
      <dgm:t>
        <a:bodyPr/>
        <a:lstStyle/>
        <a:p>
          <a:r>
            <a:rPr lang="ru-RU" sz="1800" b="1" dirty="0"/>
            <a:t>100%</a:t>
          </a:r>
        </a:p>
      </dgm:t>
    </dgm:pt>
    <dgm:pt modelId="{DCC8B311-0AF6-45AD-B901-25BE6F001110}" type="parTrans" cxnId="{A917AF74-5444-4422-8CF4-6EED63DE44C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FC3F744-630B-4A9C-8E12-3CC67BA77CD1}" type="sibTrans" cxnId="{A917AF74-5444-4422-8CF4-6EED63DE44C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C3DDE2F-24CD-4B6A-80BA-BFEDD8573800}">
      <dgm:prSet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3C7EEB1C-EC69-4E16-82EF-04EF218BFB2E}" type="parTrans" cxnId="{76C0CF48-D97F-4311-A7B4-1F98D9D3A4B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B9C999D-C76B-4031-AF82-D4576F05D1CF}" type="sibTrans" cxnId="{76C0CF48-D97F-4311-A7B4-1F98D9D3A4B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A45AC16-2C41-424B-914A-24D2880C3C30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 городского округа Лобня</a:t>
          </a:r>
        </a:p>
      </dgm:t>
    </dgm:pt>
    <dgm:pt modelId="{6047BE03-77A1-4703-9DF1-945E3B080B93}" type="parTrans" cxnId="{2400A2D6-A1CE-4C41-8CAD-B23F01DCF01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918EEF7-2AE3-4184-8888-B33BADC0EE65}" type="sibTrans" cxnId="{2400A2D6-A1CE-4C41-8CAD-B23F01DCF01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09B43D6-C89F-41C7-BD37-641FEB28E0D5}" type="pres">
      <dgm:prSet presAssocID="{B369B849-9C5A-42C2-9342-4078D0FF5DF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3D498-F8E4-4787-B217-E0B2101B0530}" type="pres">
      <dgm:prSet presAssocID="{B369B849-9C5A-42C2-9342-4078D0FF5DF6}" presName="ellipse" presStyleLbl="trBgShp" presStyleIdx="0" presStyleCnt="1" custFlipVert="0" custFlipHor="0" custScaleX="1303" custScaleY="3752" custLinFactY="100000" custLinFactNeighborX="68980" custLinFactNeighborY="149424"/>
      <dgm:spPr/>
    </dgm:pt>
    <dgm:pt modelId="{19998372-A571-497F-AEB4-B8C97FFF4D66}" type="pres">
      <dgm:prSet presAssocID="{B369B849-9C5A-42C2-9342-4078D0FF5DF6}" presName="arrow1" presStyleLbl="fgShp" presStyleIdx="0" presStyleCnt="1" custLinFactY="-91085" custLinFactNeighborX="10090" custLinFactNeighborY="-100000"/>
      <dgm:spPr/>
    </dgm:pt>
    <dgm:pt modelId="{6155B7D2-06E9-4939-9EB6-673730F76B44}" type="pres">
      <dgm:prSet presAssocID="{B369B849-9C5A-42C2-9342-4078D0FF5DF6}" presName="rectangle" presStyleLbl="revTx" presStyleIdx="0" presStyleCnt="1" custScaleX="154163" custScaleY="54002" custLinFactNeighborX="2792" custLinFactNeighborY="1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E51A1-E2F0-44F9-9309-4C0D476AEDD1}" type="pres">
      <dgm:prSet presAssocID="{DBF17F64-1AFC-49A8-A794-322AFCDA031C}" presName="item1" presStyleLbl="node1" presStyleIdx="0" presStyleCnt="3" custScaleX="81904" custScaleY="79570" custLinFactY="-16696" custLinFactNeighborX="-833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B80C9-B7B7-412F-AAB4-970D35CFA58A}" type="pres">
      <dgm:prSet presAssocID="{41A0988E-B46A-4648-9BCC-3F06AD2AA30C}" presName="item2" presStyleLbl="node1" presStyleIdx="1" presStyleCnt="3" custScaleX="88830" custScaleY="79562" custLinFactY="-8361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E1508-1591-48F7-A4AF-BDC6B174BA04}" type="pres">
      <dgm:prSet presAssocID="{BA45AC16-2C41-424B-914A-24D2880C3C30}" presName="item3" presStyleLbl="node1" presStyleIdx="2" presStyleCnt="3" custScaleX="80718" custScaleY="80658" custLinFactNeighborX="27088" custLinFactNeighborY="-85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62DB7-C70E-47BC-ACE0-88B26CF7B847}" type="pres">
      <dgm:prSet presAssocID="{B369B849-9C5A-42C2-9342-4078D0FF5DF6}" presName="funnel" presStyleLbl="trAlignAcc1" presStyleIdx="0" presStyleCnt="1" custScaleX="126782" custScaleY="132298" custLinFactNeighborX="3523" custLinFactNeighborY="474"/>
      <dgm:spPr>
        <a:prstGeom prst="flowChartCollate">
          <a:avLst/>
        </a:prstGeom>
        <a:solidFill>
          <a:srgbClr val="F0D0FC">
            <a:alpha val="40000"/>
          </a:srgbClr>
        </a:solidFill>
      </dgm:spPr>
      <dgm:t>
        <a:bodyPr/>
        <a:lstStyle/>
        <a:p>
          <a:endParaRPr lang="ru-RU"/>
        </a:p>
      </dgm:t>
    </dgm:pt>
  </dgm:ptLst>
  <dgm:cxnLst>
    <dgm:cxn modelId="{24F63B43-0FE3-472A-B2A3-6D136C011791}" srcId="{B369B849-9C5A-42C2-9342-4078D0FF5DF6}" destId="{F08A1A91-D054-4E14-9A78-73CB862DC7AC}" srcOrd="5" destOrd="0" parTransId="{FEAE946C-B649-40C4-81FC-5B51B38928B3}" sibTransId="{78D11A79-1E1F-4BAB-87CB-7D13513361B9}"/>
    <dgm:cxn modelId="{A917AF74-5444-4422-8CF4-6EED63DE44C1}" srcId="{B369B849-9C5A-42C2-9342-4078D0FF5DF6}" destId="{DBF17F64-1AFC-49A8-A794-322AFCDA031C}" srcOrd="1" destOrd="0" parTransId="{DCC8B311-0AF6-45AD-B901-25BE6F001110}" sibTransId="{9FC3F744-630B-4A9C-8E12-3CC67BA77CD1}"/>
    <dgm:cxn modelId="{C1D61CF6-5281-4272-AEAA-56E8A6B59554}" srcId="{B369B849-9C5A-42C2-9342-4078D0FF5DF6}" destId="{41A0988E-B46A-4648-9BCC-3F06AD2AA30C}" srcOrd="2" destOrd="0" parTransId="{2D143AE0-B8BB-4CB4-BB21-F65926C28159}" sibTransId="{451DAC17-18E5-4560-95B4-7BCE18857C4B}"/>
    <dgm:cxn modelId="{D7DB4995-C791-4DE2-848D-C5E64D8A52EE}" type="presOf" srcId="{B369B849-9C5A-42C2-9342-4078D0FF5DF6}" destId="{409B43D6-C89F-41C7-BD37-641FEB28E0D5}" srcOrd="0" destOrd="0" presId="urn:microsoft.com/office/officeart/2005/8/layout/funnel1"/>
    <dgm:cxn modelId="{85F2D6F2-9EC0-4617-A743-8CBABD30616C}" type="presOf" srcId="{41A0988E-B46A-4648-9BCC-3F06AD2AA30C}" destId="{199E51A1-E2F0-44F9-9309-4C0D476AEDD1}" srcOrd="0" destOrd="0" presId="urn:microsoft.com/office/officeart/2005/8/layout/funnel1"/>
    <dgm:cxn modelId="{1D53207A-326D-497A-AD30-BACC0C094553}" type="presOf" srcId="{BA45AC16-2C41-424B-914A-24D2880C3C30}" destId="{6155B7D2-06E9-4939-9EB6-673730F76B44}" srcOrd="0" destOrd="0" presId="urn:microsoft.com/office/officeart/2005/8/layout/funnel1"/>
    <dgm:cxn modelId="{2400A2D6-A1CE-4C41-8CAD-B23F01DCF012}" srcId="{B369B849-9C5A-42C2-9342-4078D0FF5DF6}" destId="{BA45AC16-2C41-424B-914A-24D2880C3C30}" srcOrd="3" destOrd="0" parTransId="{6047BE03-77A1-4703-9DF1-945E3B080B93}" sibTransId="{A918EEF7-2AE3-4184-8888-B33BADC0EE65}"/>
    <dgm:cxn modelId="{04640D78-A010-4075-B2C2-E02365BB72D0}" type="presOf" srcId="{DBF17F64-1AFC-49A8-A794-322AFCDA031C}" destId="{CE4B80C9-B7B7-412F-AAB4-970D35CFA58A}" srcOrd="0" destOrd="0" presId="urn:microsoft.com/office/officeart/2005/8/layout/funnel1"/>
    <dgm:cxn modelId="{135883E0-1EA3-4DF2-85C1-A909F3870B0E}" srcId="{B369B849-9C5A-42C2-9342-4078D0FF5DF6}" destId="{293BB4BB-9750-461A-8BCC-A32C7260FCE3}" srcOrd="6" destOrd="0" parTransId="{0A873D20-F667-465C-8A16-C5C2B495F386}" sibTransId="{8FF700F1-DAB2-4FBA-AD40-CB33F1A7E7F9}"/>
    <dgm:cxn modelId="{539FA32E-CD38-427E-B716-B30B3E4F283A}" srcId="{B369B849-9C5A-42C2-9342-4078D0FF5DF6}" destId="{25F12295-4D90-401D-A972-7F6568C388B5}" srcOrd="0" destOrd="0" parTransId="{FAB67740-1C00-4B6B-A82C-EEA255979FB7}" sibTransId="{6FCC2555-5CA2-4DF6-AFD1-44BF6A270C3B}"/>
    <dgm:cxn modelId="{76C0CF48-D97F-4311-A7B4-1F98D9D3A4B9}" srcId="{B369B849-9C5A-42C2-9342-4078D0FF5DF6}" destId="{6C3DDE2F-24CD-4B6A-80BA-BFEDD8573800}" srcOrd="4" destOrd="0" parTransId="{3C7EEB1C-EC69-4E16-82EF-04EF218BFB2E}" sibTransId="{3B9C999D-C76B-4031-AF82-D4576F05D1CF}"/>
    <dgm:cxn modelId="{E5623F3C-AF12-44E2-AD2A-2C80F47CFFAA}" type="presOf" srcId="{25F12295-4D90-401D-A972-7F6568C388B5}" destId="{089E1508-1591-48F7-A4AF-BDC6B174BA04}" srcOrd="0" destOrd="0" presId="urn:microsoft.com/office/officeart/2005/8/layout/funnel1"/>
    <dgm:cxn modelId="{BEB40745-134D-4998-8196-C13A0D918738}" type="presParOf" srcId="{409B43D6-C89F-41C7-BD37-641FEB28E0D5}" destId="{D683D498-F8E4-4787-B217-E0B2101B0530}" srcOrd="0" destOrd="0" presId="urn:microsoft.com/office/officeart/2005/8/layout/funnel1"/>
    <dgm:cxn modelId="{A901E392-ECDB-40B6-B226-853D20F44837}" type="presParOf" srcId="{409B43D6-C89F-41C7-BD37-641FEB28E0D5}" destId="{19998372-A571-497F-AEB4-B8C97FFF4D66}" srcOrd="1" destOrd="0" presId="urn:microsoft.com/office/officeart/2005/8/layout/funnel1"/>
    <dgm:cxn modelId="{D01200EA-C0EF-4C1A-B221-9F40B02D1769}" type="presParOf" srcId="{409B43D6-C89F-41C7-BD37-641FEB28E0D5}" destId="{6155B7D2-06E9-4939-9EB6-673730F76B44}" srcOrd="2" destOrd="0" presId="urn:microsoft.com/office/officeart/2005/8/layout/funnel1"/>
    <dgm:cxn modelId="{CE88CE68-07CC-455E-9F8E-12DC679434F0}" type="presParOf" srcId="{409B43D6-C89F-41C7-BD37-641FEB28E0D5}" destId="{199E51A1-E2F0-44F9-9309-4C0D476AEDD1}" srcOrd="3" destOrd="0" presId="urn:microsoft.com/office/officeart/2005/8/layout/funnel1"/>
    <dgm:cxn modelId="{7C9E22C4-9501-45E2-81F0-46F44D0E48C8}" type="presParOf" srcId="{409B43D6-C89F-41C7-BD37-641FEB28E0D5}" destId="{CE4B80C9-B7B7-412F-AAB4-970D35CFA58A}" srcOrd="4" destOrd="0" presId="urn:microsoft.com/office/officeart/2005/8/layout/funnel1"/>
    <dgm:cxn modelId="{9A837513-F152-47F3-BCD2-ECEC526A16CB}" type="presParOf" srcId="{409B43D6-C89F-41C7-BD37-641FEB28E0D5}" destId="{089E1508-1591-48F7-A4AF-BDC6B174BA04}" srcOrd="5" destOrd="0" presId="urn:microsoft.com/office/officeart/2005/8/layout/funnel1"/>
    <dgm:cxn modelId="{175BF262-88E6-4190-BB5E-FA47579D5D1D}" type="presParOf" srcId="{409B43D6-C89F-41C7-BD37-641FEB28E0D5}" destId="{C5862DB7-C70E-47BC-ACE0-88B26CF7B84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39625B-3C61-4286-861D-BD0277843311}" type="doc">
      <dgm:prSet loTypeId="urn:microsoft.com/office/officeart/2005/8/layout/default#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D328161-4793-4F10-A31E-3604D3B56485}">
      <dgm:prSet phldrT="[Текст]" custT="1"/>
      <dgm:spPr>
        <a:solidFill>
          <a:srgbClr val="F0D0FC"/>
        </a:solidFill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9F267B-0E44-42C1-BACF-C34FB6F8892B}" type="parTrans" cxnId="{1E667EC0-8D4B-43CB-95DA-AA819F8E7BBC}">
      <dgm:prSet/>
      <dgm:spPr/>
      <dgm:t>
        <a:bodyPr/>
        <a:lstStyle/>
        <a:p>
          <a:endParaRPr lang="ru-RU" b="1"/>
        </a:p>
      </dgm:t>
    </dgm:pt>
    <dgm:pt modelId="{F8BF3504-11DF-4A16-B9DF-604ED80FCDF3}" type="sibTrans" cxnId="{1E667EC0-8D4B-43CB-95DA-AA819F8E7BBC}">
      <dgm:prSet/>
      <dgm:spPr/>
      <dgm:t>
        <a:bodyPr/>
        <a:lstStyle/>
        <a:p>
          <a:endParaRPr lang="ru-RU" b="1"/>
        </a:p>
      </dgm:t>
    </dgm:pt>
    <dgm:pt modelId="{0DC2ACDD-4F94-4823-8A33-2E1E31B4ED89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физических лиц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90C0D5-0748-4F58-B4E3-2AA765906631}" type="parTrans" cxnId="{C3358013-EBA6-4F27-878E-388D8C8905D1}">
      <dgm:prSet/>
      <dgm:spPr/>
      <dgm:t>
        <a:bodyPr/>
        <a:lstStyle/>
        <a:p>
          <a:endParaRPr lang="ru-RU" b="1"/>
        </a:p>
      </dgm:t>
    </dgm:pt>
    <dgm:pt modelId="{39583012-8E3F-401E-A2F0-28419F174EAB}" type="sibTrans" cxnId="{C3358013-EBA6-4F27-878E-388D8C8905D1}">
      <dgm:prSet/>
      <dgm:spPr/>
      <dgm:t>
        <a:bodyPr/>
        <a:lstStyle/>
        <a:p>
          <a:endParaRPr lang="ru-RU" b="1"/>
        </a:p>
      </dgm:t>
    </dgm:pt>
    <dgm:pt modelId="{0CA10185-FBF1-4D6A-84B0-C9C0A7827660}">
      <dgm:prSet phldrT="[Текст]" custT="1"/>
      <dgm:spPr>
        <a:solidFill>
          <a:srgbClr val="FF9999"/>
        </a:solidFill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5D9417-F9E7-46C4-8E96-CAC4EA38FDBC}" type="parTrans" cxnId="{A51E7DE5-AF15-44BA-8F92-9ECEB0CB578B}">
      <dgm:prSet/>
      <dgm:spPr/>
      <dgm:t>
        <a:bodyPr/>
        <a:lstStyle/>
        <a:p>
          <a:endParaRPr lang="ru-RU" b="1"/>
        </a:p>
      </dgm:t>
    </dgm:pt>
    <dgm:pt modelId="{A4D17AAA-0033-48A1-8E4F-C61C11114462}" type="sibTrans" cxnId="{A51E7DE5-AF15-44BA-8F92-9ECEB0CB578B}">
      <dgm:prSet/>
      <dgm:spPr/>
      <dgm:t>
        <a:bodyPr/>
        <a:lstStyle/>
        <a:p>
          <a:endParaRPr lang="ru-RU" b="1"/>
        </a:p>
      </dgm:t>
    </dgm:pt>
    <dgm:pt modelId="{C3DB503A-7593-402B-93E0-8D425E87D405}" type="pres">
      <dgm:prSet presAssocID="{DA39625B-3C61-4286-861D-BD02778433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814635-41AF-482F-8575-607B32A19DEE}" type="pres">
      <dgm:prSet presAssocID="{9D328161-4793-4F10-A31E-3604D3B56485}" presName="node" presStyleLbl="node1" presStyleIdx="0" presStyleCnt="3" custScaleX="10159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01CBAAC8-3DD5-479D-A723-4E861B4ED91A}" type="pres">
      <dgm:prSet presAssocID="{F8BF3504-11DF-4A16-B9DF-604ED80FCDF3}" presName="sibTrans" presStyleCnt="0"/>
      <dgm:spPr/>
      <dgm:t>
        <a:bodyPr/>
        <a:lstStyle/>
        <a:p>
          <a:endParaRPr lang="ru-RU"/>
        </a:p>
      </dgm:t>
    </dgm:pt>
    <dgm:pt modelId="{7AAC85C8-9C35-4D50-9C4F-97B34C81EC9C}" type="pres">
      <dgm:prSet presAssocID="{0DC2ACDD-4F94-4823-8A33-2E1E31B4ED89}" presName="node" presStyleLbl="node1" presStyleIdx="1" presStyleCnt="3" custScaleX="91085" custLinFactNeighborX="1208" custLinFactNeighborY="132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23BBBEA-B275-40CC-BE01-571463401472}" type="pres">
      <dgm:prSet presAssocID="{39583012-8E3F-401E-A2F0-28419F174EAB}" presName="sibTrans" presStyleCnt="0"/>
      <dgm:spPr/>
      <dgm:t>
        <a:bodyPr/>
        <a:lstStyle/>
        <a:p>
          <a:endParaRPr lang="ru-RU"/>
        </a:p>
      </dgm:t>
    </dgm:pt>
    <dgm:pt modelId="{DBC007ED-BC63-4A4F-B672-2F33F4C7A88F}" type="pres">
      <dgm:prSet presAssocID="{0CA10185-FBF1-4D6A-84B0-C9C0A7827660}" presName="node" presStyleLbl="node1" presStyleIdx="2" presStyleCnt="3" custScaleX="9736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48B03938-2A66-4B31-B3C7-3E0E9C82930C}" type="presOf" srcId="{0DC2ACDD-4F94-4823-8A33-2E1E31B4ED89}" destId="{7AAC85C8-9C35-4D50-9C4F-97B34C81EC9C}" srcOrd="0" destOrd="0" presId="urn:microsoft.com/office/officeart/2005/8/layout/default#1"/>
    <dgm:cxn modelId="{C7C06231-C054-484E-9465-62AE1CECEE87}" type="presOf" srcId="{DA39625B-3C61-4286-861D-BD0277843311}" destId="{C3DB503A-7593-402B-93E0-8D425E87D405}" srcOrd="0" destOrd="0" presId="urn:microsoft.com/office/officeart/2005/8/layout/default#1"/>
    <dgm:cxn modelId="{A51E7DE5-AF15-44BA-8F92-9ECEB0CB578B}" srcId="{DA39625B-3C61-4286-861D-BD0277843311}" destId="{0CA10185-FBF1-4D6A-84B0-C9C0A7827660}" srcOrd="2" destOrd="0" parTransId="{815D9417-F9E7-46C4-8E96-CAC4EA38FDBC}" sibTransId="{A4D17AAA-0033-48A1-8E4F-C61C11114462}"/>
    <dgm:cxn modelId="{DF02606B-1614-450B-B363-EAC614A883E3}" type="presOf" srcId="{9D328161-4793-4F10-A31E-3604D3B56485}" destId="{AE814635-41AF-482F-8575-607B32A19DEE}" srcOrd="0" destOrd="0" presId="urn:microsoft.com/office/officeart/2005/8/layout/default#1"/>
    <dgm:cxn modelId="{065BC10C-701F-4AAC-A6F6-BE40AFCF3AEC}" type="presOf" srcId="{0CA10185-FBF1-4D6A-84B0-C9C0A7827660}" destId="{DBC007ED-BC63-4A4F-B672-2F33F4C7A88F}" srcOrd="0" destOrd="0" presId="urn:microsoft.com/office/officeart/2005/8/layout/default#1"/>
    <dgm:cxn modelId="{1E667EC0-8D4B-43CB-95DA-AA819F8E7BBC}" srcId="{DA39625B-3C61-4286-861D-BD0277843311}" destId="{9D328161-4793-4F10-A31E-3604D3B56485}" srcOrd="0" destOrd="0" parTransId="{249F267B-0E44-42C1-BACF-C34FB6F8892B}" sibTransId="{F8BF3504-11DF-4A16-B9DF-604ED80FCDF3}"/>
    <dgm:cxn modelId="{C3358013-EBA6-4F27-878E-388D8C8905D1}" srcId="{DA39625B-3C61-4286-861D-BD0277843311}" destId="{0DC2ACDD-4F94-4823-8A33-2E1E31B4ED89}" srcOrd="1" destOrd="0" parTransId="{C590C0D5-0748-4F58-B4E3-2AA765906631}" sibTransId="{39583012-8E3F-401E-A2F0-28419F174EAB}"/>
    <dgm:cxn modelId="{144D7EBB-5DCD-47D9-9EB6-0D2421CC1EFB}" type="presParOf" srcId="{C3DB503A-7593-402B-93E0-8D425E87D405}" destId="{AE814635-41AF-482F-8575-607B32A19DEE}" srcOrd="0" destOrd="0" presId="urn:microsoft.com/office/officeart/2005/8/layout/default#1"/>
    <dgm:cxn modelId="{47F80AA3-D03A-4A50-BDD7-BA0E5EF02090}" type="presParOf" srcId="{C3DB503A-7593-402B-93E0-8D425E87D405}" destId="{01CBAAC8-3DD5-479D-A723-4E861B4ED91A}" srcOrd="1" destOrd="0" presId="urn:microsoft.com/office/officeart/2005/8/layout/default#1"/>
    <dgm:cxn modelId="{B9B3FBC0-C2EA-41DB-A781-CA17D8AECA9F}" type="presParOf" srcId="{C3DB503A-7593-402B-93E0-8D425E87D405}" destId="{7AAC85C8-9C35-4D50-9C4F-97B34C81EC9C}" srcOrd="2" destOrd="0" presId="urn:microsoft.com/office/officeart/2005/8/layout/default#1"/>
    <dgm:cxn modelId="{35881E3E-2FB1-4FFB-8132-3119FCFC7CB8}" type="presParOf" srcId="{C3DB503A-7593-402B-93E0-8D425E87D405}" destId="{423BBBEA-B275-40CC-BE01-571463401472}" srcOrd="3" destOrd="0" presId="urn:microsoft.com/office/officeart/2005/8/layout/default#1"/>
    <dgm:cxn modelId="{67A4B4B8-9E8C-4E85-87B9-ECC8FA48EB8E}" type="presParOf" srcId="{C3DB503A-7593-402B-93E0-8D425E87D405}" destId="{DBC007ED-BC63-4A4F-B672-2F33F4C7A88F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69B849-9C5A-42C2-9342-4078D0FF5DF6}" type="doc">
      <dgm:prSet loTypeId="urn:microsoft.com/office/officeart/2005/8/layout/funnel1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93BB4BB-9750-461A-8BCC-A32C7260FCE3}">
      <dgm:prSet custT="1"/>
      <dgm:spPr/>
      <dgm:t>
        <a:bodyPr/>
        <a:lstStyle/>
        <a:p>
          <a:r>
            <a:rPr lang="ru-RU" sz="1600" b="1">
              <a:latin typeface="Times New Roman" panose="02020603050405020304" pitchFamily="18" charset="0"/>
              <a:cs typeface="Times New Roman" panose="02020603050405020304" pitchFamily="18" charset="0"/>
            </a:rPr>
            <a:t>Бюджет Московской области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873D20-F667-465C-8A16-C5C2B495F386}" type="parTrans" cxnId="{135883E0-1EA3-4DF2-85C1-A909F3870B0E}">
      <dgm:prSet/>
      <dgm:spPr/>
      <dgm:t>
        <a:bodyPr/>
        <a:lstStyle/>
        <a:p>
          <a:endParaRPr lang="ru-RU" sz="1800"/>
        </a:p>
      </dgm:t>
    </dgm:pt>
    <dgm:pt modelId="{8FF700F1-DAB2-4FBA-AD40-CB33F1A7E7F9}" type="sibTrans" cxnId="{135883E0-1EA3-4DF2-85C1-A909F3870B0E}">
      <dgm:prSet/>
      <dgm:spPr/>
      <dgm:t>
        <a:bodyPr/>
        <a:lstStyle/>
        <a:p>
          <a:endParaRPr lang="ru-RU" sz="1800"/>
        </a:p>
      </dgm:t>
    </dgm:pt>
    <dgm:pt modelId="{63F4F228-E0CC-40C7-9F2B-915935FA3038}">
      <dgm:prSet phldrT="[Текст]" custT="1"/>
      <dgm:spPr/>
      <dgm:t>
        <a:bodyPr/>
        <a:lstStyle/>
        <a:p>
          <a:r>
            <a:rPr lang="ru-RU" sz="1800" b="1" dirty="0"/>
            <a:t>85%</a:t>
          </a:r>
        </a:p>
      </dgm:t>
    </dgm:pt>
    <dgm:pt modelId="{0D34CB53-7479-435E-AD69-BE68C5D0CE67}" type="sibTrans" cxnId="{0F0FCA2B-0E46-472E-9E56-F39186648310}">
      <dgm:prSet/>
      <dgm:spPr/>
      <dgm:t>
        <a:bodyPr/>
        <a:lstStyle/>
        <a:p>
          <a:endParaRPr lang="ru-RU" sz="1800"/>
        </a:p>
      </dgm:t>
    </dgm:pt>
    <dgm:pt modelId="{911A291D-9FFE-49BE-B08C-FE48EAFBD772}" type="parTrans" cxnId="{0F0FCA2B-0E46-472E-9E56-F39186648310}">
      <dgm:prSet/>
      <dgm:spPr/>
      <dgm:t>
        <a:bodyPr/>
        <a:lstStyle/>
        <a:p>
          <a:endParaRPr lang="ru-RU" sz="1800"/>
        </a:p>
      </dgm:t>
    </dgm:pt>
    <dgm:pt modelId="{409B43D6-C89F-41C7-BD37-641FEB28E0D5}" type="pres">
      <dgm:prSet presAssocID="{B369B849-9C5A-42C2-9342-4078D0FF5DF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3D498-F8E4-4787-B217-E0B2101B0530}" type="pres">
      <dgm:prSet presAssocID="{B369B849-9C5A-42C2-9342-4078D0FF5DF6}" presName="ellipse" presStyleLbl="trBgShp" presStyleIdx="0" presStyleCnt="1" custFlipVert="0" custFlipHor="0" custScaleX="26653" custScaleY="6162"/>
      <dgm:spPr/>
    </dgm:pt>
    <dgm:pt modelId="{19998372-A571-497F-AEB4-B8C97FFF4D66}" type="pres">
      <dgm:prSet presAssocID="{B369B849-9C5A-42C2-9342-4078D0FF5DF6}" presName="arrow1" presStyleLbl="fgShp" presStyleIdx="0" presStyleCnt="1" custLinFactY="-97023" custLinFactNeighborX="0" custLinFactNeighborY="-100000"/>
      <dgm:spPr/>
    </dgm:pt>
    <dgm:pt modelId="{6155B7D2-06E9-4939-9EB6-673730F76B44}" type="pres">
      <dgm:prSet presAssocID="{B369B849-9C5A-42C2-9342-4078D0FF5DF6}" presName="rectangle" presStyleLbl="revTx" presStyleIdx="0" presStyleCnt="1" custScaleX="166666" custScaleY="42350" custLinFactNeighborX="0" custLinFactNeighborY="-4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6F12C-6E58-497A-AFE7-361DE060183A}" type="pres">
      <dgm:prSet presAssocID="{293BB4BB-9750-461A-8BCC-A32C7260FCE3}" presName="item1" presStyleLbl="node1" presStyleIdx="0" presStyleCnt="1" custScaleX="61531" custScaleY="62345" custLinFactNeighborX="13995" custLinFactNeighborY="-49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62DB7-C70E-47BC-ACE0-88B26CF7B847}" type="pres">
      <dgm:prSet presAssocID="{B369B849-9C5A-42C2-9342-4078D0FF5DF6}" presName="funnel" presStyleLbl="trAlignAcc1" presStyleIdx="0" presStyleCnt="1" custScaleX="142857" custScaleY="155340" custLinFactNeighborX="6290" custLinFactNeighborY="-15918"/>
      <dgm:spPr>
        <a:prstGeom prst="flowChartCollate">
          <a:avLst/>
        </a:prstGeom>
      </dgm:spPr>
    </dgm:pt>
  </dgm:ptLst>
  <dgm:cxnLst>
    <dgm:cxn modelId="{0F0FCA2B-0E46-472E-9E56-F39186648310}" srcId="{B369B849-9C5A-42C2-9342-4078D0FF5DF6}" destId="{63F4F228-E0CC-40C7-9F2B-915935FA3038}" srcOrd="0" destOrd="0" parTransId="{911A291D-9FFE-49BE-B08C-FE48EAFBD772}" sibTransId="{0D34CB53-7479-435E-AD69-BE68C5D0CE67}"/>
    <dgm:cxn modelId="{5365C9BA-4699-4C32-9AEF-73CD7476504A}" type="presOf" srcId="{293BB4BB-9750-461A-8BCC-A32C7260FCE3}" destId="{6155B7D2-06E9-4939-9EB6-673730F76B44}" srcOrd="0" destOrd="0" presId="urn:microsoft.com/office/officeart/2005/8/layout/funnel1"/>
    <dgm:cxn modelId="{A8FEE229-F72B-454A-8553-007625EA8E46}" type="presOf" srcId="{B369B849-9C5A-42C2-9342-4078D0FF5DF6}" destId="{409B43D6-C89F-41C7-BD37-641FEB28E0D5}" srcOrd="0" destOrd="0" presId="urn:microsoft.com/office/officeart/2005/8/layout/funnel1"/>
    <dgm:cxn modelId="{FA7FD9D6-AC3B-4B1C-A51C-145401DD75A5}" type="presOf" srcId="{63F4F228-E0CC-40C7-9F2B-915935FA3038}" destId="{1B16F12C-6E58-497A-AFE7-361DE060183A}" srcOrd="0" destOrd="0" presId="urn:microsoft.com/office/officeart/2005/8/layout/funnel1"/>
    <dgm:cxn modelId="{135883E0-1EA3-4DF2-85C1-A909F3870B0E}" srcId="{B369B849-9C5A-42C2-9342-4078D0FF5DF6}" destId="{293BB4BB-9750-461A-8BCC-A32C7260FCE3}" srcOrd="1" destOrd="0" parTransId="{0A873D20-F667-465C-8A16-C5C2B495F386}" sibTransId="{8FF700F1-DAB2-4FBA-AD40-CB33F1A7E7F9}"/>
    <dgm:cxn modelId="{6D2613A5-2531-4C53-97EB-761A1D1750C4}" type="presParOf" srcId="{409B43D6-C89F-41C7-BD37-641FEB28E0D5}" destId="{D683D498-F8E4-4787-B217-E0B2101B0530}" srcOrd="0" destOrd="0" presId="urn:microsoft.com/office/officeart/2005/8/layout/funnel1"/>
    <dgm:cxn modelId="{201703B7-DC3A-4A02-AB06-E09CDA703A5A}" type="presParOf" srcId="{409B43D6-C89F-41C7-BD37-641FEB28E0D5}" destId="{19998372-A571-497F-AEB4-B8C97FFF4D66}" srcOrd="1" destOrd="0" presId="urn:microsoft.com/office/officeart/2005/8/layout/funnel1"/>
    <dgm:cxn modelId="{8535ADD7-889A-4CE4-AA4F-AC72E18DE8DF}" type="presParOf" srcId="{409B43D6-C89F-41C7-BD37-641FEB28E0D5}" destId="{6155B7D2-06E9-4939-9EB6-673730F76B44}" srcOrd="2" destOrd="0" presId="urn:microsoft.com/office/officeart/2005/8/layout/funnel1"/>
    <dgm:cxn modelId="{FB0E29A0-08C8-4972-A71A-2B66DD3DB008}" type="presParOf" srcId="{409B43D6-C89F-41C7-BD37-641FEB28E0D5}" destId="{1B16F12C-6E58-497A-AFE7-361DE060183A}" srcOrd="3" destOrd="0" presId="urn:microsoft.com/office/officeart/2005/8/layout/funnel1"/>
    <dgm:cxn modelId="{9BD8A36F-0DB4-4417-AD78-6F5B554DAEC6}" type="presParOf" srcId="{409B43D6-C89F-41C7-BD37-641FEB28E0D5}" destId="{C5862DB7-C70E-47BC-ACE0-88B26CF7B847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3D498-F8E4-4787-B217-E0B2101B0530}">
      <dsp:nvSpPr>
        <dsp:cNvPr id="0" name=""/>
        <dsp:cNvSpPr/>
      </dsp:nvSpPr>
      <dsp:spPr>
        <a:xfrm>
          <a:off x="4024804" y="3348388"/>
          <a:ext cx="35995" cy="35996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98372-A571-497F-AEB4-B8C97FFF4D66}">
      <dsp:nvSpPr>
        <dsp:cNvPr id="0" name=""/>
        <dsp:cNvSpPr/>
      </dsp:nvSpPr>
      <dsp:spPr>
        <a:xfrm>
          <a:off x="1927826" y="2188232"/>
          <a:ext cx="535373" cy="342639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5B7D2-06E9-4939-9EB6-673730F76B44}">
      <dsp:nvSpPr>
        <dsp:cNvPr id="0" name=""/>
        <dsp:cNvSpPr/>
      </dsp:nvSpPr>
      <dsp:spPr>
        <a:xfrm>
          <a:off x="232407" y="3264831"/>
          <a:ext cx="3961669" cy="34693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 городского округа Лобня</a:t>
          </a:r>
        </a:p>
      </dsp:txBody>
      <dsp:txXfrm>
        <a:off x="232407" y="3264831"/>
        <a:ext cx="3961669" cy="346934"/>
      </dsp:txXfrm>
    </dsp:sp>
    <dsp:sp modelId="{199E51A1-E2F0-44F9-9309-4C0D476AEDD1}">
      <dsp:nvSpPr>
        <dsp:cNvPr id="0" name=""/>
        <dsp:cNvSpPr/>
      </dsp:nvSpPr>
      <dsp:spPr>
        <a:xfrm>
          <a:off x="1767169" y="501102"/>
          <a:ext cx="789286" cy="7667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15%</a:t>
          </a:r>
        </a:p>
      </dsp:txBody>
      <dsp:txXfrm>
        <a:off x="1882757" y="613396"/>
        <a:ext cx="558110" cy="542206"/>
      </dsp:txXfrm>
    </dsp:sp>
    <dsp:sp modelId="{CE4B80C9-B7B7-412F-AAB4-970D35CFA58A}">
      <dsp:nvSpPr>
        <dsp:cNvPr id="0" name=""/>
        <dsp:cNvSpPr/>
      </dsp:nvSpPr>
      <dsp:spPr>
        <a:xfrm>
          <a:off x="1124568" y="0"/>
          <a:ext cx="856030" cy="766716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100%</a:t>
          </a:r>
        </a:p>
      </dsp:txBody>
      <dsp:txXfrm>
        <a:off x="1249931" y="112283"/>
        <a:ext cx="605304" cy="542150"/>
      </dsp:txXfrm>
    </dsp:sp>
    <dsp:sp modelId="{089E1508-1591-48F7-A4AF-BDC6B174BA04}">
      <dsp:nvSpPr>
        <dsp:cNvPr id="0" name=""/>
        <dsp:cNvSpPr/>
      </dsp:nvSpPr>
      <dsp:spPr>
        <a:xfrm>
          <a:off x="2409781" y="0"/>
          <a:ext cx="777857" cy="777278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100%</a:t>
          </a:r>
        </a:p>
      </dsp:txBody>
      <dsp:txXfrm>
        <a:off x="2523696" y="113830"/>
        <a:ext cx="550027" cy="549618"/>
      </dsp:txXfrm>
    </dsp:sp>
    <dsp:sp modelId="{C5862DB7-C70E-47BC-ACE0-88B26CF7B847}">
      <dsp:nvSpPr>
        <dsp:cNvPr id="0" name=""/>
        <dsp:cNvSpPr/>
      </dsp:nvSpPr>
      <dsp:spPr>
        <a:xfrm>
          <a:off x="346596" y="2"/>
          <a:ext cx="3801040" cy="3173132"/>
        </a:xfrm>
        <a:prstGeom prst="flowChartCollate">
          <a:avLst/>
        </a:prstGeom>
        <a:solidFill>
          <a:srgbClr val="F0D0FC">
            <a:alpha val="4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14635-41AF-482F-8575-607B32A19DEE}">
      <dsp:nvSpPr>
        <dsp:cNvPr id="0" name=""/>
        <dsp:cNvSpPr/>
      </dsp:nvSpPr>
      <dsp:spPr>
        <a:xfrm>
          <a:off x="884783" y="911"/>
          <a:ext cx="2069579" cy="1222312"/>
        </a:xfrm>
        <a:prstGeom prst="ellipse">
          <a:avLst/>
        </a:prstGeom>
        <a:solidFill>
          <a:srgbClr val="F0D0F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7866" y="179914"/>
        <a:ext cx="1463413" cy="864306"/>
      </dsp:txXfrm>
    </dsp:sp>
    <dsp:sp modelId="{7AAC85C8-9C35-4D50-9C4F-97B34C81EC9C}">
      <dsp:nvSpPr>
        <dsp:cNvPr id="0" name=""/>
        <dsp:cNvSpPr/>
      </dsp:nvSpPr>
      <dsp:spPr>
        <a:xfrm>
          <a:off x="3182691" y="1823"/>
          <a:ext cx="1855572" cy="122231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физических лиц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54433" y="180826"/>
        <a:ext cx="1312088" cy="864306"/>
      </dsp:txXfrm>
    </dsp:sp>
    <dsp:sp modelId="{DBC007ED-BC63-4A4F-B672-2F33F4C7A88F}">
      <dsp:nvSpPr>
        <dsp:cNvPr id="0" name=""/>
        <dsp:cNvSpPr/>
      </dsp:nvSpPr>
      <dsp:spPr>
        <a:xfrm>
          <a:off x="5217373" y="911"/>
          <a:ext cx="1983426" cy="1222312"/>
        </a:xfrm>
        <a:prstGeom prst="ellipse">
          <a:avLst/>
        </a:prstGeom>
        <a:solidFill>
          <a:srgbClr val="FF99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07839" y="179914"/>
        <a:ext cx="1402494" cy="864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3D498-F8E4-4787-B217-E0B2101B0530}">
      <dsp:nvSpPr>
        <dsp:cNvPr id="0" name=""/>
        <dsp:cNvSpPr/>
      </dsp:nvSpPr>
      <dsp:spPr>
        <a:xfrm>
          <a:off x="1487123" y="1356246"/>
          <a:ext cx="618951" cy="49695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98372-A571-497F-AEB4-B8C97FFF4D66}">
      <dsp:nvSpPr>
        <dsp:cNvPr id="0" name=""/>
        <dsp:cNvSpPr/>
      </dsp:nvSpPr>
      <dsp:spPr>
        <a:xfrm>
          <a:off x="1575175" y="2385179"/>
          <a:ext cx="450050" cy="288032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5B7D2-06E9-4939-9EB6-673730F76B44}">
      <dsp:nvSpPr>
        <dsp:cNvPr id="0" name=""/>
        <dsp:cNvSpPr/>
      </dsp:nvSpPr>
      <dsp:spPr>
        <a:xfrm>
          <a:off x="7" y="3312665"/>
          <a:ext cx="3600385" cy="22871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Бюджет Московской области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" y="3312665"/>
        <a:ext cx="3600385" cy="228715"/>
      </dsp:txXfrm>
    </dsp:sp>
    <dsp:sp modelId="{1B16F12C-6E58-497A-AFE7-361DE060183A}">
      <dsp:nvSpPr>
        <dsp:cNvPr id="0" name=""/>
        <dsp:cNvSpPr/>
      </dsp:nvSpPr>
      <dsp:spPr>
        <a:xfrm>
          <a:off x="1408848" y="634637"/>
          <a:ext cx="775376" cy="7856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85%</a:t>
          </a:r>
        </a:p>
      </dsp:txBody>
      <dsp:txXfrm>
        <a:off x="1522399" y="749690"/>
        <a:ext cx="548274" cy="555528"/>
      </dsp:txXfrm>
    </dsp:sp>
    <dsp:sp modelId="{C5862DB7-C70E-47BC-ACE0-88B26CF7B847}">
      <dsp:nvSpPr>
        <dsp:cNvPr id="0" name=""/>
        <dsp:cNvSpPr/>
      </dsp:nvSpPr>
      <dsp:spPr>
        <a:xfrm>
          <a:off x="3" y="7"/>
          <a:ext cx="3600396" cy="3132002"/>
        </a:xfrm>
        <a:prstGeom prst="flowChartCollate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0.23333</cdr:x>
      <cdr:y>0.56627</cdr:y>
    </cdr:from>
    <cdr:to>
      <cdr:x>0.31666</cdr:x>
      <cdr:y>0.61074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016224" y="3139752"/>
          <a:ext cx="720051" cy="246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+451,4 (+30,6%)</a:t>
          </a:r>
        </a:p>
      </cdr:txBody>
    </cdr:sp>
  </cdr:relSizeAnchor>
  <cdr:relSizeAnchor xmlns:cdr="http://schemas.openxmlformats.org/drawingml/2006/chartDrawing">
    <cdr:from>
      <cdr:x>0.25926</cdr:x>
      <cdr:y>0.3706</cdr:y>
    </cdr:from>
    <cdr:to>
      <cdr:x>0.2963</cdr:x>
      <cdr:y>0.4127</cdr:y>
    </cdr:to>
    <cdr:sp macro="" textlink="">
      <cdr:nvSpPr>
        <cdr:cNvPr id="3" name="Стрелка вниз 2"/>
        <cdr:cNvSpPr/>
      </cdr:nvSpPr>
      <cdr:spPr>
        <a:xfrm xmlns:a="http://schemas.openxmlformats.org/drawingml/2006/main" rot="10800000">
          <a:off x="2240255" y="2011749"/>
          <a:ext cx="320061" cy="228534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0.2963</cdr:x>
      <cdr:y>0.28166</cdr:y>
    </cdr:from>
    <cdr:to>
      <cdr:x>0.33333</cdr:x>
      <cdr:y>0.32613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38400" y="1447800"/>
          <a:ext cx="304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0.26852</cdr:x>
      <cdr:y>0.17789</cdr:y>
    </cdr:from>
    <cdr:to>
      <cdr:x>0.35185</cdr:x>
      <cdr:y>0.29648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209800" y="914400"/>
          <a:ext cx="6858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0.25</cdr:x>
      <cdr:y>0.61822</cdr:y>
    </cdr:from>
    <cdr:to>
      <cdr:x>0.28718</cdr:x>
      <cdr:y>0.66024</cdr:y>
    </cdr:to>
    <cdr:sp macro="" textlink="">
      <cdr:nvSpPr>
        <cdr:cNvPr id="22" name="Стрелка вверх 21"/>
        <cdr:cNvSpPr/>
      </cdr:nvSpPr>
      <cdr:spPr>
        <a:xfrm xmlns:a="http://schemas.openxmlformats.org/drawingml/2006/main">
          <a:off x="2160240" y="3427784"/>
          <a:ext cx="321271" cy="232984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0.44444</cdr:x>
      <cdr:y>0.34095</cdr:y>
    </cdr:from>
    <cdr:to>
      <cdr:x>0.48148</cdr:x>
      <cdr:y>0.38305</cdr:y>
    </cdr:to>
    <cdr:sp macro="" textlink="">
      <cdr:nvSpPr>
        <cdr:cNvPr id="23" name="Стрелка вниз 22"/>
        <cdr:cNvSpPr/>
      </cdr:nvSpPr>
      <cdr:spPr>
        <a:xfrm xmlns:a="http://schemas.openxmlformats.org/drawingml/2006/main">
          <a:off x="3657600" y="1752600"/>
          <a:ext cx="304800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0.40741</cdr:x>
      <cdr:y>0.29648</cdr:y>
    </cdr:from>
    <cdr:to>
      <cdr:x>0.5</cdr:x>
      <cdr:y>0.34095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3352800" y="15240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-122,7 (-32,4%)</a:t>
          </a:r>
        </a:p>
      </cdr:txBody>
    </cdr:sp>
  </cdr:relSizeAnchor>
  <cdr:relSizeAnchor xmlns:cdr="http://schemas.openxmlformats.org/drawingml/2006/chartDrawing">
    <cdr:from>
      <cdr:x>0.23148</cdr:x>
      <cdr:y>0.32613</cdr:y>
    </cdr:from>
    <cdr:to>
      <cdr:x>0.32407</cdr:x>
      <cdr:y>0.3706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1905000" y="16764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+90,2 (+31,3%)</a:t>
          </a:r>
        </a:p>
      </cdr:txBody>
    </cdr:sp>
  </cdr:relSizeAnchor>
  <cdr:relSizeAnchor xmlns:cdr="http://schemas.openxmlformats.org/drawingml/2006/chartDrawing">
    <cdr:from>
      <cdr:x>0.40953</cdr:x>
      <cdr:y>0.56627</cdr:y>
    </cdr:from>
    <cdr:to>
      <cdr:x>0.49286</cdr:x>
      <cdr:y>0.61074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3538717" y="3139752"/>
          <a:ext cx="720051" cy="246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+951,3 (+49,4%)</a:t>
          </a:r>
        </a:p>
      </cdr:txBody>
    </cdr:sp>
  </cdr:relSizeAnchor>
  <cdr:relSizeAnchor xmlns:cdr="http://schemas.openxmlformats.org/drawingml/2006/chartDrawing">
    <cdr:from>
      <cdr:x>0.43333</cdr:x>
      <cdr:y>0.61822</cdr:y>
    </cdr:from>
    <cdr:to>
      <cdr:x>0.47052</cdr:x>
      <cdr:y>0.66024</cdr:y>
    </cdr:to>
    <cdr:sp macro="" textlink="">
      <cdr:nvSpPr>
        <cdr:cNvPr id="26" name="Стрелка вверх 25"/>
        <cdr:cNvSpPr/>
      </cdr:nvSpPr>
      <cdr:spPr>
        <a:xfrm xmlns:a="http://schemas.openxmlformats.org/drawingml/2006/main">
          <a:off x="3744416" y="3427784"/>
          <a:ext cx="321358" cy="232984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0.59907</cdr:x>
      <cdr:y>0.25974</cdr:y>
    </cdr:from>
    <cdr:to>
      <cdr:x>0.69167</cdr:x>
      <cdr:y>0.30421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5176511" y="1440160"/>
          <a:ext cx="800153" cy="246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-7,6 (-3,0%)</a:t>
          </a:r>
        </a:p>
      </cdr:txBody>
    </cdr:sp>
  </cdr:relSizeAnchor>
  <cdr:relSizeAnchor xmlns:cdr="http://schemas.openxmlformats.org/drawingml/2006/chartDrawing">
    <cdr:from>
      <cdr:x>0.62619</cdr:x>
      <cdr:y>0.31431</cdr:y>
    </cdr:from>
    <cdr:to>
      <cdr:x>0.66323</cdr:x>
      <cdr:y>0.35641</cdr:y>
    </cdr:to>
    <cdr:sp macro="" textlink="">
      <cdr:nvSpPr>
        <cdr:cNvPr id="28" name="Стрелка вниз 27"/>
        <cdr:cNvSpPr/>
      </cdr:nvSpPr>
      <cdr:spPr>
        <a:xfrm xmlns:a="http://schemas.openxmlformats.org/drawingml/2006/main">
          <a:off x="5410856" y="1742708"/>
          <a:ext cx="320061" cy="233429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0.59167</cdr:x>
      <cdr:y>0.56627</cdr:y>
    </cdr:from>
    <cdr:to>
      <cdr:x>0.67501</cdr:x>
      <cdr:y>0.61074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5112568" y="3139752"/>
          <a:ext cx="720137" cy="246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-865,8 (-30,1%)</a:t>
          </a:r>
        </a:p>
      </cdr:txBody>
    </cdr:sp>
  </cdr:relSizeAnchor>
  <cdr:relSizeAnchor xmlns:cdr="http://schemas.openxmlformats.org/drawingml/2006/chartDrawing">
    <cdr:from>
      <cdr:x>0.61667</cdr:x>
      <cdr:y>0.61822</cdr:y>
    </cdr:from>
    <cdr:to>
      <cdr:x>0.65385</cdr:x>
      <cdr:y>0.66024</cdr:y>
    </cdr:to>
    <cdr:sp macro="" textlink="">
      <cdr:nvSpPr>
        <cdr:cNvPr id="30" name="Стрелка вверх 29"/>
        <cdr:cNvSpPr/>
      </cdr:nvSpPr>
      <cdr:spPr>
        <a:xfrm xmlns:a="http://schemas.openxmlformats.org/drawingml/2006/main" rot="10800000">
          <a:off x="5328592" y="3427784"/>
          <a:ext cx="321271" cy="232984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0.775</cdr:x>
      <cdr:y>0.28571</cdr:y>
    </cdr:from>
    <cdr:to>
      <cdr:x>0.86759</cdr:x>
      <cdr:y>0.33018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6696744" y="1584176"/>
          <a:ext cx="800066" cy="246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+9,0 (+3,6%)</a:t>
          </a:r>
        </a:p>
      </cdr:txBody>
    </cdr:sp>
  </cdr:relSizeAnchor>
  <cdr:relSizeAnchor xmlns:cdr="http://schemas.openxmlformats.org/drawingml/2006/chartDrawing">
    <cdr:from>
      <cdr:x>0.80833</cdr:x>
      <cdr:y>0.35065</cdr:y>
    </cdr:from>
    <cdr:to>
      <cdr:x>0.84536</cdr:x>
      <cdr:y>0.39275</cdr:y>
    </cdr:to>
    <cdr:sp macro="" textlink="">
      <cdr:nvSpPr>
        <cdr:cNvPr id="32" name="Стрелка вниз 31"/>
        <cdr:cNvSpPr/>
      </cdr:nvSpPr>
      <cdr:spPr>
        <a:xfrm xmlns:a="http://schemas.openxmlformats.org/drawingml/2006/main" rot="10800000">
          <a:off x="6984776" y="1944216"/>
          <a:ext cx="319975" cy="23342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0.76667</cdr:x>
      <cdr:y>0.56627</cdr:y>
    </cdr:from>
    <cdr:to>
      <cdr:x>0.85</cdr:x>
      <cdr:y>0.61074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6624736" y="3139752"/>
          <a:ext cx="720051" cy="246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+34,4 (+1,7%)</a:t>
          </a:r>
        </a:p>
      </cdr:txBody>
    </cdr:sp>
  </cdr:relSizeAnchor>
  <cdr:relSizeAnchor xmlns:cdr="http://schemas.openxmlformats.org/drawingml/2006/chartDrawing">
    <cdr:from>
      <cdr:x>0.79167</cdr:x>
      <cdr:y>0.60523</cdr:y>
    </cdr:from>
    <cdr:to>
      <cdr:x>0.82885</cdr:x>
      <cdr:y>0.64725</cdr:y>
    </cdr:to>
    <cdr:sp macro="" textlink="">
      <cdr:nvSpPr>
        <cdr:cNvPr id="34" name="Стрелка вверх 33"/>
        <cdr:cNvSpPr/>
      </cdr:nvSpPr>
      <cdr:spPr>
        <a:xfrm xmlns:a="http://schemas.openxmlformats.org/drawingml/2006/main">
          <a:off x="6840760" y="3355776"/>
          <a:ext cx="321271" cy="232984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410"/>
          </a:xfrm>
          <a:prstGeom prst="rect">
            <a:avLst/>
          </a:prstGeom>
        </p:spPr>
        <p:txBody>
          <a:bodyPr lIns="91451" tIns="45725" rIns="91451" bIns="45725"/>
          <a:lstStyle/>
          <a:p>
            <a:endParaRPr lang="en-US" dirty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6410"/>
          </a:xfrm>
          <a:prstGeom prst="rect">
            <a:avLst/>
          </a:prstGeom>
        </p:spPr>
        <p:txBody>
          <a:bodyPr lIns="91451" tIns="45725" rIns="91451" bIns="45725"/>
          <a:lstStyle/>
          <a:p>
            <a:fld id="{A849C5AD-4428-4E9C-9C84-11B72C9365FB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3" y="9430093"/>
            <a:ext cx="2945659" cy="496410"/>
          </a:xfrm>
          <a:prstGeom prst="rect">
            <a:avLst/>
          </a:prstGeom>
        </p:spPr>
        <p:txBody>
          <a:bodyPr lIns="91451" tIns="45725" rIns="91451" bIns="45725"/>
          <a:lstStyle/>
          <a:p>
            <a:endParaRPr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50446" y="9430093"/>
            <a:ext cx="2945659" cy="496410"/>
          </a:xfrm>
          <a:prstGeom prst="rect">
            <a:avLst/>
          </a:prstGeom>
        </p:spPr>
        <p:txBody>
          <a:bodyPr lIns="91451" tIns="45725" rIns="91451" bIns="45725"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15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410"/>
          </a:xfrm>
          <a:prstGeom prst="rect">
            <a:avLst/>
          </a:prstGeom>
        </p:spPr>
        <p:txBody>
          <a:bodyPr lIns="91451" tIns="45725" rIns="91451" bIns="45725"/>
          <a:lstStyle/>
          <a:p>
            <a:endParaRPr lang="en-US" dirty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410"/>
          </a:xfrm>
          <a:prstGeom prst="rect">
            <a:avLst/>
          </a:prstGeom>
        </p:spPr>
        <p:txBody>
          <a:bodyPr lIns="91451" tIns="45725" rIns="91451" bIns="45725"/>
          <a:lstStyle/>
          <a:p>
            <a:fld id="{D7547E60-4BE7-4E4E-9AAA-5EE35AEC995C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lIns="91451" tIns="45725" rIns="91451" bIns="45725"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lIns="91451" tIns="45725" rIns="91451" bIns="4572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3" y="9430093"/>
            <a:ext cx="2945659" cy="496410"/>
          </a:xfrm>
          <a:prstGeom prst="rect">
            <a:avLst/>
          </a:prstGeom>
        </p:spPr>
        <p:txBody>
          <a:bodyPr lIns="91451" tIns="45725" rIns="91451" bIns="45725"/>
          <a:lstStyle/>
          <a:p>
            <a:endParaRPr lang="en-US" dirty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6410"/>
          </a:xfrm>
          <a:prstGeom prst="rect">
            <a:avLst/>
          </a:prstGeom>
        </p:spPr>
        <p:txBody>
          <a:bodyPr lIns="91451" tIns="45725" rIns="91451" bIns="45725"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7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0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31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9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08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16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20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483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80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79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675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33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3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31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36" indent="-2857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133" indent="-2286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386" indent="-2286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40" indent="-2286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892" indent="-228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2146" indent="-228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399" indent="-228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653" indent="-228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9B209F-5ED1-4532-81DD-BBAA16F9CCDC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94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89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50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36" indent="-2857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133" indent="-2286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386" indent="-2286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40" indent="-2286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892" indent="-228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2146" indent="-228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399" indent="-228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653" indent="-228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DE75E4-2F65-44FB-BFF2-C59C6A794CF1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50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8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36" indent="-2857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133" indent="-2286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386" indent="-2286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40" indent="-2286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892" indent="-228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2146" indent="-228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399" indent="-228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653" indent="-228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5292DB-6713-433F-9E9F-6960404B4510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52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83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36" indent="-2857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133" indent="-2286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386" indent="-2286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40" indent="-2286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892" indent="-228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2146" indent="-228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399" indent="-228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653" indent="-228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43594A-A33B-4E4E-9E9C-5399DDAB056F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53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720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36" indent="-2857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133" indent="-2286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386" indent="-2286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40" indent="-2286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892" indent="-228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2146" indent="-228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399" indent="-228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653" indent="-228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E26A4A-D27E-4F6C-A209-77578BCAE792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55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2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36" indent="-2857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133" indent="-2286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386" indent="-2286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40" indent="-2286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892" indent="-228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2146" indent="-228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399" indent="-228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653" indent="-228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3C68AC-2AB1-447E-B6C7-403BBD4CE460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59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04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36" indent="-2857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133" indent="-2286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386" indent="-2286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40" indent="-2286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892" indent="-228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2146" indent="-228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399" indent="-228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653" indent="-228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E7432D-3379-47AE-B813-B0CE8D171C61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60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48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C392-C8EC-E64C-A65A-91BC63851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5262CA-8571-0448-86D0-3700EE45C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7FB87-42AE-204F-B5E0-95FBFE963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1/10/2025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ACC85-9A66-5442-8A40-2C35E24F3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8069AB-635E-DE4C-8CE5-6FBB54BF60F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3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CC196-C3C5-4E4A-94D5-DAAC71BC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71B4ED-E69E-B24C-82D3-A442AEBD5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5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3587-9CF6-C24F-845A-156453CCC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ECB95D-E961-5343-92DF-F080CBE08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CA61D-6027-8F4D-B000-B36D30DEB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1/10/2025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24A92-0CDE-0043-B01F-37C5668C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E5045-D2AD-7B47-BCF5-B758C171C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9795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57471B-2020-DE43-A6D7-AC7C58F9C3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F0DBE3-050E-DE4F-8B5C-1908EE675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6A8AB-91B0-3847-82B4-8EA82F99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1/10/2025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BE194-6E99-4242-9D8B-ABAC7DEF4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A01DA-F0C2-BC4D-BFB0-0F48568D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9937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69FA6-E426-468A-9444-72756B6203B5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343511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1/10/2025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93595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69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69755-91AD-1441-BC5B-275213D67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6515A-20A4-C149-B979-803F86F24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755D7-06E8-BB4D-9196-4E3847A8E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1/10/2025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58981-7EA6-6542-99AF-67E16199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EBEF6-4624-D74A-9494-9C3A99122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1683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0F02-209F-614B-A8F0-6A01DB089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A82B0-A2D6-1244-8DB9-02B59340F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B3F7E-1543-CF43-9353-16E1109DD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1/10/2025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9DE00-6BD9-994E-B88D-26327B5F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B7D4E-173D-B045-8596-642E697ED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716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29CAE-74B9-7D4F-99F9-CB6BD67E3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94CB1-F83A-984D-A092-A5298BBC6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520C7-6883-8841-8F77-8C2B3607A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882E0-73BB-7C45-BA61-1B61A5D7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1/10/2025</a:t>
            </a:fld>
            <a:endParaRPr lang="en-US" sz="1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9F8BC-2ED3-FA47-BBB9-0839798B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7F4A9-C8AE-A047-B22A-814EAB06B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0425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E1EB4-1313-4B40-BAE1-C43444BD1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1C012-7E27-9B47-8F54-70B4A6BAC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D95BF-05E6-E94A-B56D-5D74C6AFE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EEF8E2-9807-4241-82F1-FD206DA20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D259FF-6479-B44C-BDAA-C40400A79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82B4BF-724B-954D-B3B7-18ECF6670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1/10/2025</a:t>
            </a:fld>
            <a:endParaRPr lang="en-US" sz="10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65087D-1242-F047-BE6E-158AC875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6D4176-E5A3-BC4D-A4F2-178A205D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4135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F03F7-1435-C94D-9D3F-CDCCCAD87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D4B746-F4B2-0D41-9705-73E75665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9AA36A-7E6C-A840-B7AE-8E20BEDA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BE969-FEB3-7C4E-BE85-8CE8B176D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33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ACB1BD-8BCE-8D4D-B7D5-673EA029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DE06D6-C292-A748-A6E9-F0BA97123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661BD-C1A0-FC44-9B86-9EB13C6E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2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08F2C-F437-134E-AFF0-CA482B5C0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BB18E-D1D2-A740-8075-6A8219674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FB44F7-1C74-8F4D-8812-BFA3E7589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397E9-A4CC-3A48-A2AB-E86300D23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1/10/2025</a:t>
            </a:fld>
            <a:endParaRPr lang="en-US" sz="1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B7651-05C6-5B48-B942-8894085BD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6FB83-616F-CD44-97EF-DD6382EFF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826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EF62C-1C96-C24D-B555-FDB246FA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2087E3-AB78-7D4E-B953-68F409BF9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23616-F53A-854B-8E9A-1FF7B2B1D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63024-FD91-1C44-B36B-F21357E45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1/10/2025</a:t>
            </a:fld>
            <a:endParaRPr lang="en-US" sz="1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42A4-E5D0-F843-BAAB-80555A7C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432E4-37D6-E746-B021-3A402932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7126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21FB9A-5F1A-3049-8BD8-E4567B1C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732D7-0DED-1842-A541-C90C36DF7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8F7A9-3428-E246-A3AC-0E7395D1E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1/10/2025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008CD-6034-F24F-926F-4D5FBFEC1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073B8-AD6D-714F-88F7-E73CFA308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8E9F70-E2D7-4A42-A190-2C4AB4EAC7E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5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2" r:id="rId1"/>
    <p:sldLayoutId id="2147485303" r:id="rId2"/>
    <p:sldLayoutId id="2147485304" r:id="rId3"/>
    <p:sldLayoutId id="2147485305" r:id="rId4"/>
    <p:sldLayoutId id="2147485306" r:id="rId5"/>
    <p:sldLayoutId id="2147485307" r:id="rId6"/>
    <p:sldLayoutId id="2147485308" r:id="rId7"/>
    <p:sldLayoutId id="2147485309" r:id="rId8"/>
    <p:sldLayoutId id="2147485310" r:id="rId9"/>
    <p:sldLayoutId id="2147485311" r:id="rId10"/>
    <p:sldLayoutId id="2147485312" r:id="rId11"/>
    <p:sldLayoutId id="2147485313" r:id="rId12"/>
    <p:sldLayoutId id="2147485314" r:id="rId13"/>
    <p:sldLayoutId id="214748531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4392489" cy="1656184"/>
          </a:xfrm>
        </p:spPr>
        <p:txBody>
          <a:bodyPr>
            <a:normAutofit/>
          </a:bodyPr>
          <a:lstStyle/>
          <a:p>
            <a:pPr algn="ctr"/>
            <a:r>
              <a:rPr lang="ru-RU" sz="5400" b="1" noProof="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br>
              <a:rPr lang="ru-RU" sz="5400" b="1" noProof="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noProof="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граждан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7504" y="2924944"/>
            <a:ext cx="5508612" cy="1728191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Решения Совета депутатов от 24.12.2024 </a:t>
            </a:r>
            <a:endParaRPr lang="ru-RU" sz="3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174/70 О бюджете городского округа Лобня на 2025 год и на плановый период 2026 и 2027 годов</a:t>
            </a:r>
            <a:br>
              <a:rPr lang="ru-RU" sz="3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568952" cy="979057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 </a:t>
            </a: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социально–экономического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Лобня Московской области на </a:t>
            </a: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2025-2027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958803"/>
            <a:ext cx="7272808" cy="979056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постоянного населения городского округа Лобня Московской области по состоянию на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01.01.2024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81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143 человека. </a:t>
            </a:r>
            <a:endParaRPr lang="ru-RU" alt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Ожидается, что по состоянию на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01.01.2025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составит 81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045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 </a:t>
            </a: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16042328"/>
              </p:ext>
            </p:extLst>
          </p:nvPr>
        </p:nvGraphicFramePr>
        <p:xfrm>
          <a:off x="827584" y="1942871"/>
          <a:ext cx="806489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4305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03232" cy="764704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</a:t>
            </a:r>
            <a:br>
              <a:rPr lang="ru-RU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 </a:t>
            </a: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социально–экономического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br>
              <a:rPr lang="ru-RU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Лобня Московской области на </a:t>
            </a: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2025–2027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altLang="ru-RU" sz="16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89560" y="836712"/>
            <a:ext cx="7970872" cy="1944216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 ПРОИЗВОДСТВО</a:t>
            </a:r>
          </a:p>
          <a:p>
            <a:pPr marL="273050" indent="-177800" algn="just" eaLnBrk="1" hangingPunct="1">
              <a:defRPr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объем отгруженных товаров собственного производства, выполненных работ и услуг собственными силами по промышленным видам деятельности по городскому округу Лобня составил 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94 267,5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alt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171450" algn="just" eaLnBrk="1" hangingPunct="1">
              <a:defRPr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 2024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объем отгруженной продукции промышленными предприятиями городского округа Лобня составит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113 752,8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alt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171450" algn="just" eaLnBrk="1" hangingPunct="1">
              <a:defRPr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Ожидается, что в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объем отгруженной продукции промышленными предприятиями городского округа Лобня составит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127 436,1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alt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95250" algn="ctr" eaLnBrk="1" hangingPunct="1">
              <a:buFont typeface="Wingdings" pitchFamily="2" charset="2"/>
              <a:buNone/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отгруженных товаров собственного производства, выполненных работ и </a:t>
            </a: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собственными силами по промышленным видам деятельности </a:t>
            </a: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рублей)</a:t>
            </a:r>
          </a:p>
          <a:p>
            <a:pPr marL="355600" indent="95250" algn="just" eaLnBrk="1" hangingPunct="1">
              <a:buFont typeface="Wingdings" pitchFamily="2" charset="2"/>
              <a:buNone/>
              <a:defRPr/>
            </a:pPr>
            <a:endParaRPr lang="ru-RU" altLang="ru-RU" sz="1400" b="1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355600" indent="95250" algn="just" eaLnBrk="1" hangingPunct="1">
              <a:buFont typeface="Wingdings" pitchFamily="2" charset="2"/>
              <a:buNone/>
              <a:defRPr/>
            </a:pPr>
            <a:endParaRPr lang="ru-RU" altLang="ru-RU" sz="1200" b="1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altLang="ru-RU" sz="12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6">
            <a:extLst>
              <a:ext uri="{FF2B5EF4-FFF2-40B4-BE49-F238E27FC236}">
                <a16:creationId xmlns:a16="http://schemas.microsoft.com/office/drawing/2014/main" id="{99DCB2B1-D006-DD0F-D5B2-096E8F5A222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326828"/>
              </p:ext>
            </p:extLst>
          </p:nvPr>
        </p:nvGraphicFramePr>
        <p:xfrm>
          <a:off x="899592" y="3189337"/>
          <a:ext cx="8244408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9247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67895417"/>
              </p:ext>
            </p:extLst>
          </p:nvPr>
        </p:nvGraphicFramePr>
        <p:xfrm>
          <a:off x="1115616" y="1115871"/>
          <a:ext cx="7848871" cy="51898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5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0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48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27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27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491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 измерения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0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05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 по крупным и средним организациям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r>
                        <a:rPr lang="ru-RU" sz="13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267,5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113 752,8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127 436,1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142 580,0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159 657,1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8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за счет всех источников финансирования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10 298,21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850,0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6 500,0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6 900,0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7 300,0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рабочих мест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288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123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официально зарегистрированных безработных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288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2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номинальная начисленная заработная плата работников (по полному кругу организаций)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рубль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112 020,5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133 866,4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145 532,9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155 598,3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166 009,6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92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 по крупным и средним организациям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16 906,8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20 710,8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22 465,4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24 392,1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26 509,4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979712" y="404665"/>
            <a:ext cx="6408712" cy="877162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57699"/>
            <a:ext cx="7415970" cy="1021179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 городского округа Лобня Московской области </a:t>
            </a:r>
          </a:p>
          <a:p>
            <a:pPr algn="ctr">
              <a:defRPr/>
            </a:pPr>
            <a: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1600" b="1" kern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2025-2027 </a:t>
            </a:r>
            <a: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  <a:p>
            <a:pPr algn="ctr">
              <a:defRPr/>
            </a:pPr>
            <a: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64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16632"/>
            <a:ext cx="8079727" cy="50405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городского округа Лобня за 2022-2027 годы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Текст 3"/>
          <p:cNvSpPr>
            <a:spLocks noGrp="1"/>
          </p:cNvSpPr>
          <p:nvPr>
            <p:ph type="body" sz="half" idx="1"/>
          </p:nvPr>
        </p:nvSpPr>
        <p:spPr>
          <a:xfrm>
            <a:off x="1669992" y="6074082"/>
            <a:ext cx="5832648" cy="720081"/>
          </a:xfrm>
          <a:solidFill>
            <a:srgbClr val="F0D0FC"/>
          </a:solidFill>
        </p:spPr>
        <p:txBody>
          <a:bodyPr>
            <a:normAutofit fontScale="77500" lnSpcReduction="20000"/>
          </a:bodyPr>
          <a:lstStyle/>
          <a:p>
            <a:pPr marL="0" indent="0">
              <a:buFont typeface="Wingdings" pitchFamily="2" charset="2"/>
              <a:buNone/>
            </a:pPr>
            <a:r>
              <a:rPr lang="ru-RU" altLang="ru-RU" sz="10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Ст. 92.1. Бюджетного Кодекса Российской Федерации</a:t>
            </a:r>
          </a:p>
          <a:p>
            <a:pPr marL="0" indent="0" algn="just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0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8970537"/>
              </p:ext>
            </p:extLst>
          </p:nvPr>
        </p:nvGraphicFramePr>
        <p:xfrm>
          <a:off x="1090094" y="593248"/>
          <a:ext cx="7704857" cy="51298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9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1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3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9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2022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2023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          2024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      2025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   2026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     2027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6 225 773,1</a:t>
                      </a:r>
                      <a:endParaRPr lang="ru-RU" sz="100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6 495 422,02232</a:t>
                      </a:r>
                      <a:endParaRPr lang="ru-RU" sz="100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0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979 634,47090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5 844 621,49000</a:t>
                      </a:r>
                      <a:endParaRPr lang="ru-RU" sz="10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5 358 294,41300</a:t>
                      </a:r>
                      <a:endParaRPr lang="ru-RU" sz="10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4 908 622,95400</a:t>
                      </a:r>
                      <a:endParaRPr lang="ru-RU" sz="10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1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предыдущему году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185,1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53,2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91,7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4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1 762 750,0</a:t>
                      </a:r>
                      <a:endParaRPr lang="ru-RU" sz="100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2 402 246,62979</a:t>
                      </a:r>
                      <a:endParaRPr lang="ru-RU" sz="100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4 048 870,00000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3 422 467,00000</a:t>
                      </a:r>
                      <a:endParaRPr lang="ru-RU" sz="1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3 125 814,00000</a:t>
                      </a:r>
                      <a:endParaRPr lang="ru-RU" sz="1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3 148 551,00000</a:t>
                      </a:r>
                      <a:endParaRPr lang="ru-RU" sz="1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4 463 023,1</a:t>
                      </a:r>
                      <a:endParaRPr lang="ru-RU" sz="100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4 093 175,39253</a:t>
                      </a:r>
                      <a:endParaRPr lang="ru-RU" sz="100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6 930 764,47090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2 422 154,49000</a:t>
                      </a:r>
                      <a:endParaRPr lang="ru-RU" sz="10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2 232 480,41300</a:t>
                      </a:r>
                      <a:endParaRPr lang="ru-RU" sz="10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1 760 071,95400</a:t>
                      </a:r>
                      <a:endParaRPr lang="ru-RU" sz="10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1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6 254 598,6</a:t>
                      </a:r>
                      <a:endParaRPr lang="ru-RU" sz="100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6 653 736,13613</a:t>
                      </a:r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686 118,51220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6 071 705,87300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5 596 441,13300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5 111 327,77200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8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предыдущему году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183,4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51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(-)/ профицит (+)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-28 825,5</a:t>
                      </a:r>
                      <a:endParaRPr lang="ru-RU" sz="100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37 581,09530</a:t>
                      </a:r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293 515,95870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-227 084,38300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-238 146,72000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-202 704,81800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556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6" marR="980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80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внутреннего финансирования дефицита бюджета, всего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28 825,5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-293 515,95870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227 084,38300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238 146,72000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202 704,81800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9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418 547,5</a:t>
                      </a:r>
                      <a:endParaRPr kumimoji="0" lang="ru-RU" sz="1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443 500,00000</a:t>
                      </a:r>
                      <a:endParaRPr kumimoji="0"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203 345,00000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568 405,85800</a:t>
                      </a:r>
                      <a:endParaRPr kumimoji="0"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806 552,57800</a:t>
                      </a:r>
                      <a:endParaRPr kumimoji="0"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1 009 257,39600</a:t>
                      </a:r>
                      <a:endParaRPr kumimoji="0"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04BBD4-25B7-4CCB-988D-2AAD4DD88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5229609"/>
            <a:ext cx="2173521" cy="240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90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704856" cy="100811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основных параметров бюджета 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Лобня, тыс. рублей</a:t>
            </a:r>
          </a:p>
        </p:txBody>
      </p:sp>
      <p:graphicFrame>
        <p:nvGraphicFramePr>
          <p:cNvPr id="2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175333"/>
              </p:ext>
            </p:extLst>
          </p:nvPr>
        </p:nvGraphicFramePr>
        <p:xfrm>
          <a:off x="899592" y="1412776"/>
          <a:ext cx="806489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933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95536" y="63640"/>
            <a:ext cx="8841681" cy="7920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городского округа Лобня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862326"/>
              </p:ext>
            </p:extLst>
          </p:nvPr>
        </p:nvGraphicFramePr>
        <p:xfrm>
          <a:off x="814568" y="4801441"/>
          <a:ext cx="2468190" cy="1578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694645"/>
              </p:ext>
            </p:extLst>
          </p:nvPr>
        </p:nvGraphicFramePr>
        <p:xfrm>
          <a:off x="3072140" y="4434885"/>
          <a:ext cx="3711969" cy="2292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604523"/>
              </p:ext>
            </p:extLst>
          </p:nvPr>
        </p:nvGraphicFramePr>
        <p:xfrm>
          <a:off x="6588225" y="4831279"/>
          <a:ext cx="2702872" cy="1722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811074"/>
              </p:ext>
            </p:extLst>
          </p:nvPr>
        </p:nvGraphicFramePr>
        <p:xfrm>
          <a:off x="958171" y="1021233"/>
          <a:ext cx="2460202" cy="33306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704">
                <a:tc rowSpan="2">
                  <a:txBody>
                    <a:bodyPr/>
                    <a:lstStyle/>
                    <a:p>
                      <a:pPr algn="ctr"/>
                      <a:endParaRPr lang="ru-RU" sz="1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36005" marB="36005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0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169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597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5 844 621,49000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597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3 075 869,00000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52,6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597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346 598,00000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97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2 422 154,49000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41,5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597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552 041,47000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597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1 643 334,93000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28,1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454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226 778,09000</a:t>
                      </a:r>
                      <a:endParaRPr lang="ru-RU" sz="800" b="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800" b="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932365213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784402"/>
              </p:ext>
            </p:extLst>
          </p:nvPr>
        </p:nvGraphicFramePr>
        <p:xfrm>
          <a:off x="3556593" y="841314"/>
          <a:ext cx="2611711" cy="3224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631">
                <a:tc rowSpan="2">
                  <a:txBody>
                    <a:bodyPr/>
                    <a:lstStyle/>
                    <a:p>
                      <a:pPr algn="ctr"/>
                      <a:endParaRPr lang="ru-RU" sz="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673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771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5 358 294,41300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771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4" marR="360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2 796 202,00000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52,2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771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329 612,00000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</a:p>
                    <a:p>
                      <a:pPr algn="ctr"/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771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4" marR="360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2 232 480,41300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41,7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519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445 325,92000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827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1 650 620,69300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30,8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68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136 533,80000</a:t>
                      </a:r>
                      <a:endParaRPr lang="ru-RU" sz="8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8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228752823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084331"/>
              </p:ext>
            </p:extLst>
          </p:nvPr>
        </p:nvGraphicFramePr>
        <p:xfrm>
          <a:off x="6306525" y="1035364"/>
          <a:ext cx="2750369" cy="33995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632">
                <a:tc rowSpan="2">
                  <a:txBody>
                    <a:bodyPr/>
                    <a:lstStyle/>
                    <a:p>
                      <a:pPr algn="ctr"/>
                      <a:endParaRPr lang="ru-RU" sz="1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115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63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4 908 622,95400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63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2 794 439,00000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56,9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156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354 112,00000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870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1 760 071,95400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63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22 971,50000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63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1 644 099,45400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93 001,00000</a:t>
                      </a:r>
                      <a:endParaRPr lang="ru-RU" sz="8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8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774058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18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043608" y="194416"/>
            <a:ext cx="8568952" cy="4982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2023-2027 годах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тыс. рублей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804627"/>
              </p:ext>
            </p:extLst>
          </p:nvPr>
        </p:nvGraphicFramePr>
        <p:xfrm>
          <a:off x="827584" y="604373"/>
          <a:ext cx="8208910" cy="5970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1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38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48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48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4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8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2025год, Прогноз</a:t>
                      </a: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   Прогноз</a:t>
                      </a: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год, Прогноз</a:t>
                      </a: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56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000 1 00 00000 00 0000 000</a:t>
                      </a:r>
                      <a:endParaRPr lang="ru-RU" sz="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2 402 246,62979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4 048 870,00000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3 422 467,00000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3 125 814,00000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3 148 551,00000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56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000 1 01 00000 00 0000 000</a:t>
                      </a:r>
                      <a:endParaRPr lang="ru-RU" sz="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 доходы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1 361 814,48245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2 735 000,00000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2 060 753,00000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1 654 244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1 481 716,00000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4523281"/>
                  </a:ext>
                </a:extLst>
              </a:tr>
              <a:tr h="21886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000 1 01 02000 01 0000 110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1 361 814,48245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2 735 000,00000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2 060 753,00000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1 654 244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1 481 716,00000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48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000 1 01 02010 01 0000 110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 в соответствии со статьями 227, 227.1 и 228 Налогового кодекса Российской Федерации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1 254 249,53765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445 500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1 988 753,00000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1 580 914,00000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1 408 122,,00000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2007009319"/>
                  </a:ext>
                </a:extLst>
              </a:tr>
              <a:tr h="124994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000 1 01 02020 01 0000 110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кабинеты, и других лиц, занимающихся частной практикой в соответствии со статьей 227 Налогового кодекса Российской Федерации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1 999,93859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4131817421"/>
                  </a:ext>
                </a:extLst>
              </a:tr>
              <a:tr h="56084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000 1 01 02030 01 0000 110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с доходов, полученных физическими лицами в соответствии со статьей 228 Налогового кодекса Российской Федерации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18 186,85855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34 270,00000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35 700,00000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3823184858"/>
                  </a:ext>
                </a:extLst>
              </a:tr>
              <a:tr h="9743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000 1 01 02040 01 0000 110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в виде фиксированных авансовых платежей с доходов, полученных физическими лицами, являющимися иностранными гражданами, осуществляющими трудовую деятельность по найму на основании патента в соответствии со статьей 227.1 Налогового кодекса Российской Федерации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4 955,13710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7430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000 1 01 02080 01 0000 110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в части суммы налога, превышающей 650 000 рублей, относящейся к части налоговой базы, превышающей 5 000 000 рублей (за исключением налога на доходы физических лиц с сумм прибыли контролируемой иностранной компании, в том числе фиксированной прибыли контролируемой иностранной компании)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36 637,84747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33 200,00000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33 300,00000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845940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55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957441" y="116632"/>
            <a:ext cx="8208912" cy="55979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23-2027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годах, тыс. рублей</a:t>
            </a:r>
            <a:r>
              <a:rPr lang="ru-RU" altLang="ru-RU" sz="1800" b="1" dirty="0">
                <a:latin typeface="Garamond" panose="02020404030301010803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latin typeface="Garamond" panose="02020404030301010803" pitchFamily="18" charset="0"/>
                <a:cs typeface="Times New Roman" pitchFamily="18" charset="0"/>
              </a:rPr>
            </a:br>
            <a:endParaRPr lang="ru-RU" altLang="ru-RU" sz="1800" b="1" dirty="0"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449055"/>
              </p:ext>
            </p:extLst>
          </p:nvPr>
        </p:nvGraphicFramePr>
        <p:xfrm>
          <a:off x="827582" y="587256"/>
          <a:ext cx="8207970" cy="60677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0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36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4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47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4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7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   Прогноз</a:t>
                      </a: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год, Прогноз</a:t>
                      </a: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39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000 1 01 02130 01 0000 110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в отношении доходов от долевого участия в организации, полученных в виде дивидендов (в части суммы     налога,  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превышающей 650 000 рублей)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16 234,72653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35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000 1 01 02140 01 0000 110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в отношении доходов от долевого участия в организации, полученных в виде дивидендов (в части суммы налога, превышающей 650 000 рублей)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29 550,43656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7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000 1 03 00000 00 0000 000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10 762,08595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11 961,30000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11 921,00000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12 802,00000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13 384,00000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7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000 1 03 02000 01 0000 110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10 762,08595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11 961,30000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11 921,00000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12 802,00000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13 384,00000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98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000 1 03 02230 01 0000 110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5 576,42339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6 178,10000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6 351,00000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6 736,00000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7 046,00000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8348097"/>
                  </a:ext>
                </a:extLst>
              </a:tr>
              <a:tr h="92269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000 1 03 02240 01 0000 110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моторные масла для дизельных и (или) карбюраторных (инжекторных)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29,12512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36,20000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6044540"/>
                  </a:ext>
                </a:extLst>
              </a:tr>
              <a:tr h="81714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000 1 03 02250 01 0000 110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5 763,66868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6 433,40000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6 525,00000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7 060,00000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7 371,00000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6881889"/>
                  </a:ext>
                </a:extLst>
              </a:tr>
              <a:tr h="77674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000 1 03 02260 01 0000 110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прямогонный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-607,13124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-686,40000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-988,00000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1 029,00000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1 069,00000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5486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70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971600" y="428076"/>
            <a:ext cx="8568952" cy="28803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2023-2027 г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одах, тыс. рублей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929BBB2-8925-4231-BAA4-3AC41846A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57871"/>
              </p:ext>
            </p:extLst>
          </p:nvPr>
        </p:nvGraphicFramePr>
        <p:xfrm>
          <a:off x="899592" y="1017748"/>
          <a:ext cx="8219890" cy="52946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2862">
                  <a:extLst>
                    <a:ext uri="{9D8B030D-6E8A-4147-A177-3AD203B41FA5}">
                      <a16:colId xmlns:a16="http://schemas.microsoft.com/office/drawing/2014/main" val="1205745719"/>
                    </a:ext>
                  </a:extLst>
                </a:gridCol>
                <a:gridCol w="2577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921">
                  <a:extLst>
                    <a:ext uri="{9D8B030D-6E8A-4147-A177-3AD203B41FA5}">
                      <a16:colId xmlns:a16="http://schemas.microsoft.com/office/drawing/2014/main" val="2884348376"/>
                    </a:ext>
                  </a:extLst>
                </a:gridCol>
                <a:gridCol w="835921">
                  <a:extLst>
                    <a:ext uri="{9D8B030D-6E8A-4147-A177-3AD203B41FA5}">
                      <a16:colId xmlns:a16="http://schemas.microsoft.com/office/drawing/2014/main" val="4174489486"/>
                    </a:ext>
                  </a:extLst>
                </a:gridCol>
                <a:gridCol w="835921">
                  <a:extLst>
                    <a:ext uri="{9D8B030D-6E8A-4147-A177-3AD203B41FA5}">
                      <a16:colId xmlns:a16="http://schemas.microsoft.com/office/drawing/2014/main" val="226006008"/>
                    </a:ext>
                  </a:extLst>
                </a:gridCol>
                <a:gridCol w="835921">
                  <a:extLst>
                    <a:ext uri="{9D8B030D-6E8A-4147-A177-3AD203B41FA5}">
                      <a16:colId xmlns:a16="http://schemas.microsoft.com/office/drawing/2014/main" val="2321339641"/>
                    </a:ext>
                  </a:extLst>
                </a:gridCol>
                <a:gridCol w="835921">
                  <a:extLst>
                    <a:ext uri="{9D8B030D-6E8A-4147-A177-3AD203B41FA5}">
                      <a16:colId xmlns:a16="http://schemas.microsoft.com/office/drawing/2014/main" val="1384919257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</a:p>
                    <a:p>
                      <a:pPr algn="ctr" fontAlgn="b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   Прогноз</a:t>
                      </a: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год, Прогноз</a:t>
                      </a: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1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000 1 05 00000 00 0000 000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345 250,61368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473 652,70000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581 078,00000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686 273,00000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834 012,00000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000 1 05 01000 00 0000 110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335 779,53863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445 800,00000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530 754,00000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647 149,00000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791 246,00000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000 1 05 01010 01 0000 110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с налогоплательщиков, выбравших в качестве объекта налогообложения доходы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279 172,46007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369 800,00000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440 754,00000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547 149,00000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661 246,00000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08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000 1 05 01011 01 0000 110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с налогоплательщиков, выбравших в качестве объекта налогообложения доходы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279 060,48067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369 800,00000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440 754,00000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547 149,00000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661 246,00000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3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000 1 05 01012 01 0000 110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с налогоплательщиков, выбравших в качестве объекта налогообложения доходы (за налоговые периоды, истекшие до 1 января 2011 года)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-82,84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01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000 1 05 01020 01 0000 110</a:t>
                      </a: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с налогоплательщиков, выбравших в качестве объекта налогообложения доходы, уменьшенные на величину расходов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56 607,07856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09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000 1 05 01021 01 0000 110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с налогоплательщиков, выбравших в качестве объекта налогообложения доходы, уменьшенные на величину расходов (в том числе минимальный налог, зачисляемый в бюджеты субъектов Российской Федерации)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56 607,07856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84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000 1 05 02000 02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 отдельных видов деятельности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-1 160,02124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250,50000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8603716"/>
                  </a:ext>
                </a:extLst>
              </a:tr>
              <a:tr h="16302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000 1 05 03000 01 0000 110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21,42700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168651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000 1 05 04000 02 0000 110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9 230,32995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47 603,00000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36 141,00000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39 504,00000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6465898"/>
                  </a:ext>
                </a:extLst>
              </a:tr>
              <a:tr h="36422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000 1 05 04010 02 0000 110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налогообложения, зачисляемый в бюджеты городских округов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9 230,32995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47 603,00000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36 141,00000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39 504,00000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5920020"/>
                  </a:ext>
                </a:extLst>
              </a:tr>
              <a:tr h="51928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000 1 05 07000 00 0000 110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специального налогового режима "Автоматизированная упрощенная система налогообложения"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1 379,33934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2 721,00000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3 262,00000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28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899592" y="155126"/>
            <a:ext cx="8568952" cy="43204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023-2027 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годах, тыс. рублей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929BBB2-8925-4231-BAA4-3AC41846A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994336"/>
              </p:ext>
            </p:extLst>
          </p:nvPr>
        </p:nvGraphicFramePr>
        <p:xfrm>
          <a:off x="899591" y="757569"/>
          <a:ext cx="8135961" cy="5819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925">
                  <a:extLst>
                    <a:ext uri="{9D8B030D-6E8A-4147-A177-3AD203B41FA5}">
                      <a16:colId xmlns:a16="http://schemas.microsoft.com/office/drawing/2014/main" val="1205745719"/>
                    </a:ext>
                  </a:extLst>
                </a:gridCol>
                <a:gridCol w="2551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386">
                  <a:extLst>
                    <a:ext uri="{9D8B030D-6E8A-4147-A177-3AD203B41FA5}">
                      <a16:colId xmlns:a16="http://schemas.microsoft.com/office/drawing/2014/main" val="2884348376"/>
                    </a:ext>
                  </a:extLst>
                </a:gridCol>
                <a:gridCol w="827386">
                  <a:extLst>
                    <a:ext uri="{9D8B030D-6E8A-4147-A177-3AD203B41FA5}">
                      <a16:colId xmlns:a16="http://schemas.microsoft.com/office/drawing/2014/main" val="4174489486"/>
                    </a:ext>
                  </a:extLst>
                </a:gridCol>
                <a:gridCol w="827386">
                  <a:extLst>
                    <a:ext uri="{9D8B030D-6E8A-4147-A177-3AD203B41FA5}">
                      <a16:colId xmlns:a16="http://schemas.microsoft.com/office/drawing/2014/main" val="226006008"/>
                    </a:ext>
                  </a:extLst>
                </a:gridCol>
                <a:gridCol w="827386">
                  <a:extLst>
                    <a:ext uri="{9D8B030D-6E8A-4147-A177-3AD203B41FA5}">
                      <a16:colId xmlns:a16="http://schemas.microsoft.com/office/drawing/2014/main" val="2321339641"/>
                    </a:ext>
                  </a:extLst>
                </a:gridCol>
                <a:gridCol w="827386">
                  <a:extLst>
                    <a:ext uri="{9D8B030D-6E8A-4147-A177-3AD203B41FA5}">
                      <a16:colId xmlns:a16="http://schemas.microsoft.com/office/drawing/2014/main" val="1384919257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</a:p>
                    <a:p>
                      <a:pPr algn="ctr" fontAlgn="b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2025год,  Прогноз</a:t>
                      </a: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   Прогноз</a:t>
                      </a: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год, Прогноз</a:t>
                      </a: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000 1 05 07000 01 0000 110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</a:t>
                      </a: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специального налогового</a:t>
                      </a: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режима </a:t>
                      </a: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"Автоматизированная упрощенная </a:t>
                      </a: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</a:t>
                      </a: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налогообложения"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1 379,33934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2 721,00000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3 262,00000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000 1 06 00000 00 0000 000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271 646,02561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420 279,00000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401 777,00000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421 485,00000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442 816,00000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3771070"/>
                  </a:ext>
                </a:extLst>
              </a:tr>
              <a:tr h="19615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000 1 06 01000 00 0000 110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87 381,56777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90 600,00000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118 201,00000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136 652,00000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157 983,00000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9410167"/>
                  </a:ext>
                </a:extLst>
              </a:tr>
              <a:tr h="43454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000 1 06 01020 04 0000 110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лиц, взимаемый по ставкам, применяемым к объектам налогообложения, расположенным в границах городских округов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87 381,56777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90 600,00000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118 201,00000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136 652,00000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157 983,00000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3991316"/>
                  </a:ext>
                </a:extLst>
              </a:tr>
              <a:tr h="1514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000 1 06 06000 00 0000 110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184 264,45784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329 679,00000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283 576,00000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284 833,00000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284 833,00000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721945"/>
                  </a:ext>
                </a:extLst>
              </a:tr>
              <a:tr h="1514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000 1 06 06030 00 0000 110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с организаций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131 781,98509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274 479,00000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218 576,00000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218 833,00000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218 833,00000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1877408"/>
                  </a:ext>
                </a:extLst>
              </a:tr>
              <a:tr h="43454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000 1 06 06032 04 0000 110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с организаций, обладающих земельным участком, расположенным в границах городских округов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781,29429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274 479,00000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218 576,00000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218 833,00000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218 833,00000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6228160"/>
                  </a:ext>
                </a:extLst>
              </a:tr>
              <a:tr h="1514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000 1 06 06040 00 0000 110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с физических лиц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52 482,47275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55 200,00000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6901016"/>
                  </a:ext>
                </a:extLst>
              </a:tr>
              <a:tr h="43454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000 1 06 06042 04 0000 110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с физических лиц, обладающих земельным участком, расположенным в границах городских округов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52 482,47275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55 200,00000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7430793"/>
                  </a:ext>
                </a:extLst>
              </a:tr>
              <a:tr h="22048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000 1 08 0000 00 0000 000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13 150,64684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26 820,00000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20 340,00000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21 398,00000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22 511,00000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000 1 08 03000 01 0000 110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13 140,64684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20 340,00000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398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22 511,00000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000 1 08 03010 01 0000 110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по делам, рассматриваемым в судах общей юрисдикции, мировыми судьями (за исключением Верховного Суда Российской Федерации)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13 140,64684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20 340,00000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398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22 511,00000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000 1 08 07000 01 0000 110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за государственную регистрацию, а также за совершение прочих юридически значимых действий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48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000 1 08 07150 01 0000 110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за выдачу разрешения на установку рекламной конструкции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48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000 1 09 00000 00 0000 000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-0,90166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4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71800" y="0"/>
            <a:ext cx="3384550" cy="576263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85128194"/>
              </p:ext>
            </p:extLst>
          </p:nvPr>
        </p:nvGraphicFramePr>
        <p:xfrm>
          <a:off x="1043608" y="459423"/>
          <a:ext cx="7488832" cy="6370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16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292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Основные понятия и определения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292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Основные задачи и приоритеты  бюджетной политики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92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Основные задачи и приоритеты налоговой политики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292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Установленные местные налоги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292">
                <a:tc>
                  <a:txBody>
                    <a:bodyPr/>
                    <a:lstStyle/>
                    <a:p>
                      <a:pPr marL="180975" indent="-180975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Оценка потерь бюджета городского округа Лобня от предоставленных налоговых льгот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041548887"/>
                  </a:ext>
                </a:extLst>
              </a:tr>
              <a:tr h="420035">
                <a:tc>
                  <a:txBody>
                    <a:bodyPr/>
                    <a:lstStyle/>
                    <a:p>
                      <a:pPr marL="180975" indent="-180975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Основные показатели прогноза социально – экономического развития городского</a:t>
                      </a:r>
                      <a:r>
                        <a:rPr lang="ru-RU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</a:t>
                      </a:r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Лобня Московской области на 2025 - 2027 годы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292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Основные параметры бюджета городского округа Лобня за 2022-2027 годы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292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Структура доходов бюджета городского округа Лобня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292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Объем и структура доходов бюджета городского</a:t>
                      </a:r>
                      <a:r>
                        <a:rPr lang="ru-RU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</a:t>
                      </a:r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Лобня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292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Объем доходов городского округа Лобня на душу населения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292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Муниципальный долг городского округа Лобня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292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Сравнительный анализ бюджета городского округа Лобня на текущий 2024 год и на очередной 2025год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292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Основные задачи и приоритеты расходов бюджета городского округа Лобня в 2025-2027 годах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292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Структура расходов бюджета городского округа Лобня на 2025 год и на плановый период 2026 и 2027 годов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9292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Расходы бюджета городского округа Лобня по разделам на 2025 год и на плановый период 2026 и 2027 годов 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0035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 Расходы бюджета городского округа Лобня по муниципальным программам на 2025 год и на плановый период 2026 и 2027</a:t>
                      </a:r>
                      <a:r>
                        <a:rPr lang="ru-RU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9292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 Показатели муниципальных программ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046117180"/>
                  </a:ext>
                </a:extLst>
              </a:tr>
              <a:tr h="269292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 Социально-значимые объекты, реализуемые в городском округе Лобня в 2025-2027 годах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20035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 </a:t>
                      </a:r>
                      <a:r>
                        <a:rPr lang="ru-RU" altLang="ru-RU" sz="1100" b="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с учетом интересов целевых групп  пользователей, на которые направлены мероприятия муниципальных программ на 2025 год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18904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 Информация об объеме расходов бюджета городского округа Лобня на душу населения по отраслям экономики и  социальной сферы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9292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 Контактные данные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48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568952" cy="792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2023-2027 годах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тыс. рублей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929BBB2-8925-4231-BAA4-3AC41846A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399054"/>
              </p:ext>
            </p:extLst>
          </p:nvPr>
        </p:nvGraphicFramePr>
        <p:xfrm>
          <a:off x="899592" y="836712"/>
          <a:ext cx="8063952" cy="54159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5110">
                  <a:extLst>
                    <a:ext uri="{9D8B030D-6E8A-4147-A177-3AD203B41FA5}">
                      <a16:colId xmlns:a16="http://schemas.microsoft.com/office/drawing/2014/main" val="1205745719"/>
                    </a:ext>
                  </a:extLst>
                </a:gridCol>
                <a:gridCol w="2528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063">
                  <a:extLst>
                    <a:ext uri="{9D8B030D-6E8A-4147-A177-3AD203B41FA5}">
                      <a16:colId xmlns:a16="http://schemas.microsoft.com/office/drawing/2014/main" val="2884348376"/>
                    </a:ext>
                  </a:extLst>
                </a:gridCol>
                <a:gridCol w="820063">
                  <a:extLst>
                    <a:ext uri="{9D8B030D-6E8A-4147-A177-3AD203B41FA5}">
                      <a16:colId xmlns:a16="http://schemas.microsoft.com/office/drawing/2014/main" val="4174489486"/>
                    </a:ext>
                  </a:extLst>
                </a:gridCol>
                <a:gridCol w="820063">
                  <a:extLst>
                    <a:ext uri="{9D8B030D-6E8A-4147-A177-3AD203B41FA5}">
                      <a16:colId xmlns:a16="http://schemas.microsoft.com/office/drawing/2014/main" val="226006008"/>
                    </a:ext>
                  </a:extLst>
                </a:gridCol>
                <a:gridCol w="820063">
                  <a:extLst>
                    <a:ext uri="{9D8B030D-6E8A-4147-A177-3AD203B41FA5}">
                      <a16:colId xmlns:a16="http://schemas.microsoft.com/office/drawing/2014/main" val="2321339641"/>
                    </a:ext>
                  </a:extLst>
                </a:gridCol>
                <a:gridCol w="820063">
                  <a:extLst>
                    <a:ext uri="{9D8B030D-6E8A-4147-A177-3AD203B41FA5}">
                      <a16:colId xmlns:a16="http://schemas.microsoft.com/office/drawing/2014/main" val="1384919257"/>
                    </a:ext>
                  </a:extLst>
                </a:gridCol>
              </a:tblGrid>
              <a:tr h="55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</a:p>
                    <a:p>
                      <a:pPr algn="ctr" fontAlgn="b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2025год, Прогноз</a:t>
                      </a: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   Прогноз</a:t>
                      </a: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год, Прогноз</a:t>
                      </a: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70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000 1 11 00000 00 0000 000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192 014,92285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222 489,00000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229 248,00000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213 062,00000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229 562,00000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7388184"/>
                  </a:ext>
                </a:extLst>
              </a:tr>
              <a:tr h="89496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000 1 11 05000 00 0000 120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166 634,47045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197 714,50000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202 400,00000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186 800,00000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203 500,00000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9776077"/>
                  </a:ext>
                </a:extLst>
              </a:tr>
              <a:tr h="6454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000 1 11 05010 00 0000 120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123 834,78147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9104763"/>
                  </a:ext>
                </a:extLst>
              </a:tr>
              <a:tr h="74216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000 1 11 05012 04 0000 120</a:t>
                      </a: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округов, а также средства от продажи права на заключение договоров аренды указанных земельных участков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123 834,78147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377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000 1 11 05020 00 0000 120</a:t>
                      </a: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земли после разграничения государственной собственности на землю, а также средства от продажи права на заключение договоров аренды указанных земельных участков (за исключением земельных участков бюджетных и автономных учреждений)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18 068,58161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32 464,00000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453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000 1 11 05024 04 0000 120</a:t>
                      </a: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городских округов (за исключением земельных участков муниципальных бюджетных и автономных учреждений)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18 068,58161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32 464,00000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31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882959" y="14469"/>
            <a:ext cx="8568952" cy="61227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2023-2027 годах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тыс. рублей</a:t>
            </a:r>
            <a:r>
              <a:rPr lang="ru-RU" altLang="ru-RU" sz="1800" b="1" dirty="0">
                <a:latin typeface="Garamond" panose="02020404030301010803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latin typeface="Garamond" panose="02020404030301010803" pitchFamily="18" charset="0"/>
                <a:cs typeface="Times New Roman" pitchFamily="18" charset="0"/>
              </a:rPr>
            </a:br>
            <a:endParaRPr lang="ru-RU" altLang="ru-RU" sz="1800" b="1" dirty="0"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929BBB2-8925-4231-BAA4-3AC41846A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709163"/>
              </p:ext>
            </p:extLst>
          </p:nvPr>
        </p:nvGraphicFramePr>
        <p:xfrm>
          <a:off x="889585" y="433756"/>
          <a:ext cx="8063952" cy="62769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5110">
                  <a:extLst>
                    <a:ext uri="{9D8B030D-6E8A-4147-A177-3AD203B41FA5}">
                      <a16:colId xmlns:a16="http://schemas.microsoft.com/office/drawing/2014/main" val="1205745719"/>
                    </a:ext>
                  </a:extLst>
                </a:gridCol>
                <a:gridCol w="2597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252">
                  <a:extLst>
                    <a:ext uri="{9D8B030D-6E8A-4147-A177-3AD203B41FA5}">
                      <a16:colId xmlns:a16="http://schemas.microsoft.com/office/drawing/2014/main" val="2884348376"/>
                    </a:ext>
                  </a:extLst>
                </a:gridCol>
                <a:gridCol w="820063">
                  <a:extLst>
                    <a:ext uri="{9D8B030D-6E8A-4147-A177-3AD203B41FA5}">
                      <a16:colId xmlns:a16="http://schemas.microsoft.com/office/drawing/2014/main" val="4174489486"/>
                    </a:ext>
                  </a:extLst>
                </a:gridCol>
                <a:gridCol w="820063">
                  <a:extLst>
                    <a:ext uri="{9D8B030D-6E8A-4147-A177-3AD203B41FA5}">
                      <a16:colId xmlns:a16="http://schemas.microsoft.com/office/drawing/2014/main" val="226006008"/>
                    </a:ext>
                  </a:extLst>
                </a:gridCol>
                <a:gridCol w="820063">
                  <a:extLst>
                    <a:ext uri="{9D8B030D-6E8A-4147-A177-3AD203B41FA5}">
                      <a16:colId xmlns:a16="http://schemas.microsoft.com/office/drawing/2014/main" val="2321339641"/>
                    </a:ext>
                  </a:extLst>
                </a:gridCol>
                <a:gridCol w="820063">
                  <a:extLst>
                    <a:ext uri="{9D8B030D-6E8A-4147-A177-3AD203B41FA5}">
                      <a16:colId xmlns:a16="http://schemas.microsoft.com/office/drawing/2014/main" val="1384919257"/>
                    </a:ext>
                  </a:extLst>
                </a:gridCol>
              </a:tblGrid>
              <a:tr h="55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</a:p>
                    <a:p>
                      <a:pPr algn="ctr" fontAlgn="b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b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b"/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   Прогноз</a:t>
                      </a:r>
                    </a:p>
                    <a:p>
                      <a:pPr algn="ctr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год, Прогноз</a:t>
                      </a:r>
                    </a:p>
                    <a:p>
                      <a:pPr algn="ctr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9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000 1 11 05070 00 0000 120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имущества,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составляющего государственную (муниципальную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казну (за исключением земельных участков)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24 731,10737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9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000 1 11 05074 04 0000 120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имущества, составляющего казну городских округов (за исключением земельных участков)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24 731,10737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4756253"/>
                  </a:ext>
                </a:extLst>
              </a:tr>
              <a:tr h="32801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000 1 11 05300 00 0000 120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по соглашениям об установлении сервитута в отношении земельных участков, находящихся в государственной или муниципальной собственности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51,26988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250,50000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6854570"/>
                  </a:ext>
                </a:extLst>
              </a:tr>
              <a:tr h="19504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000 1 11 07000 00 0000 120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от государственных и муниципальных унитарных предприятий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48,47061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7298426"/>
                  </a:ext>
                </a:extLst>
              </a:tr>
              <a:tr h="48726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000 1 11 07014 04 0000 120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перечисления части прибыли, остающейся после уплаты налогов и иных обязательных платежей муниципальных унитарных предприятий, созданных городскими округами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48,47061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4502344"/>
                  </a:ext>
                </a:extLst>
              </a:tr>
              <a:tr h="48726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000 1 11 09000 00 0000 120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25 280,71191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24 774,50000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26 848,00000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26 262,00000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26 062,00000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26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000 1 11 09040 04 0000 120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19 092,89356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17 990,00000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18 400,00000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36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000 1 11 09044 04 0002 120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по договорам социального найма жилых помещений, найма жилых помещений, находящихся в муниципальной собственности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17 451,70918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36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000 1 11 09044 04 0003 120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по договорам коммерческого найма жилых помещений, находящихся в муниципальной собственности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604,55009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36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000 1 11 09044 04 0004 120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поступления от использования имущества находящегося в собственности городских округов (за исключением имущества муниципальных бюджетных и автономных учреждений и МУП в т.ч. казенных)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1 036,63429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15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187624" y="98721"/>
            <a:ext cx="7559896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</a:t>
            </a:r>
            <a:r>
              <a:rPr lang="ru-RU" altLang="ru-RU" sz="1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межбюджетных 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трансфертов в 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2023-2027 г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одах, тыс. рублей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514622"/>
              </p:ext>
            </p:extLst>
          </p:nvPr>
        </p:nvGraphicFramePr>
        <p:xfrm>
          <a:off x="899592" y="491387"/>
          <a:ext cx="7991944" cy="6232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2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59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7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2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621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000 1 11 09080 04 0000 120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6  187,81835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6 784,50000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7 848,00000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7 662,00000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7 662,00000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2630884649"/>
                  </a:ext>
                </a:extLst>
              </a:tr>
              <a:tr h="85460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000 1 11 09080 04 0002 120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Плата, поступившая в рамках договора на установку и эксплуатацию рекламных конструкций на землях или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240,29260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2825675309"/>
                  </a:ext>
                </a:extLst>
              </a:tr>
              <a:tr h="85460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000 1 11 09080 04 0003 120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 на землях или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5 947,52575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5 906,50000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6 970,00000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6 784,00000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6 784,00000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5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000 1 12 00000 00 0000 000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122,94894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690,20000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000 1 12 01000 01 0000 120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122,94894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690,20000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000 1 12 01010 01 0000 120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выбросы загрязняющих веществ в атмосферный воздух стационарными объектами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92,90522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4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000 1 12 01030 01 0000 120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сбросы загрязняющих веществ в водные объекты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15,28799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353,70000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000 1 12 01040 01 0000 120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размещение отходов производства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14,75573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186,50000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000 1 13 00000 00 0000 000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15 87,89519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19 837,10000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5 200,00000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5 200,00000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000 1 13 01000 00 0000 130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9 493,35186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9 924,20000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4 200,00000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4 200,00000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000 1 13 01530 04 0000 130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оказание услуг по присоединению объектов дорожного сервиса к автомобильным дорогам общего пользования местного значения, зачисляемая в бюджеты городских округов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67,80000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33071509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000 1 13 01990 00 0000 130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оказания платных услуг (работ)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9 493,35186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9 856,40000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47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483768" y="404664"/>
            <a:ext cx="5652120" cy="28803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2023-2027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годах, тыс. рублей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280538"/>
              </p:ext>
            </p:extLst>
          </p:nvPr>
        </p:nvGraphicFramePr>
        <p:xfrm>
          <a:off x="899592" y="764704"/>
          <a:ext cx="7991944" cy="58231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2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59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7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2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3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7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000 1 13 01994 04 0000 130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оказания платных услуг (работ) получателями средств бюджетов городских округов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9 493,35186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9 856,40000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27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000 1 13 01994 04 0001 130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МКУ МФЦ города Лобня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1 076,86552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2349211707"/>
                  </a:ext>
                </a:extLst>
              </a:tr>
              <a:tr h="30001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000 1 13 01994 04 0003 130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за резервирование места под будущие захоронения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7 761,67882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9 173,00000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27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000 1 13 01994 04 0004 130 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МКУ «Управление по работе с территориями»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653,34332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683,40000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32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000 1 13 01994 04 0005 130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оказания платных услуг (работ) получателями средств бюджетов городских округов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1,46420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786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000 1 13 02000 00 0000 000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 затрат государства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6 382,54333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9 912,90000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1 000,00000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730533179"/>
                  </a:ext>
                </a:extLst>
              </a:tr>
              <a:tr h="4050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000 1 13 02064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04 0000 130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поступающие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порядке возмещения расходов, понесенных в связи с эксплуатацией имущества городских округов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54,81780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179,90000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80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000 1 13 02994 04 0000 130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компенсации затрат бюджетов городских округов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6 327,72553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9 733,00000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000 1 14 00000 00 0000 000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181 493,21761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119 531,80000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107 000,00000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106 000,00000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114 000,00000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69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000 1 14 01040 04 0000 410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квартир, находящихся в собственности городских округов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16 710,89207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15 946,80000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69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000 1 14 02000 00 0000 000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имущества, находящегося в государственной и муниципальной собственности (за исключением движимого имущества 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73 047,03352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49 097,20000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69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000 1 14 02040 04 0000 410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иного имущества, находящегося в собственности городских округов (за исключением  движимого имущества муниципальных бюджетных и автономных учреждений, а также имущества муниципальных унитарных предприятий, в том числе казенных), в части реализации основных средств по указанному имуществу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73 047,03352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49 097,20000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26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5724128" cy="792089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2023-2027 годах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тыс. рублей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736055"/>
              </p:ext>
            </p:extLst>
          </p:nvPr>
        </p:nvGraphicFramePr>
        <p:xfrm>
          <a:off x="936030" y="773600"/>
          <a:ext cx="8207970" cy="58842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0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36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4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47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4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7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8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82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000 1 14 02043 04 0000 410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иного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казенных), в части реализации основных средств по указанному имуществу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73 047,03352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49 097,20000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5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000 1 14 06000 00 0000 430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государственная собственность на которые не разграничена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73 589,72502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54 487,80000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34 000,00000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353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000 1 14 06010 04 0000 430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государственная собственность на которые не разграничена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73 589,72502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30 825,90000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5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000 1 14 06012 04 0000 430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73 589,72502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30 825,90000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536">
                <a:tc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000 1 14 06024 04 0000 430</a:t>
                      </a: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находящихся в собственности городских округов (за исключением земельных участков муниципальных бюджетных и автономных учреждений)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6 394,20000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722588505"/>
                  </a:ext>
                </a:extLst>
              </a:tr>
              <a:tr h="433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000 1 14 06310 04 0000 430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увеличение площади земельных участков, находящихся в частной собственности, в результате перераспределения таких земельных участков и земель (или) земельных участков, государственная собственность на которые не разграничена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18 145,56700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17 267,70000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14 000,0000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53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000 1 14 06312 00 0000 430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увеличение площади земельных участков, находящихся в частной собственности, в результате перераспределения таких земельных участков и земель (или)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18 145,56700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17 267,70000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5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000 1 16 00000 00 0000 000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10 116,69233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14 974,7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09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5724128" cy="432048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2023-2027 г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одах, тыс. рублей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029149"/>
              </p:ext>
            </p:extLst>
          </p:nvPr>
        </p:nvGraphicFramePr>
        <p:xfrm>
          <a:off x="1043608" y="709062"/>
          <a:ext cx="7992888" cy="59645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2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62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8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8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2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6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0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000 1 16 01000 00 0000 140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Кодексом Российской Федерации об административных правонарушениях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2 813,55211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3 129,30000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902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000 1 16 01050 00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5 Кодекса Российской Федерации об административных правонарушениях, за административные правонарушения, посягающие на права граждан, налагаемые мировыми судьями, комиссиями по делам несовершеннолетних и защите их прав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21,05163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25,50000</a:t>
                      </a: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9665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000 1 16 01060 00 0000 140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6 Кодекса Российской Федерации об административных правонарушениях, за административные правонарушения, посягающие на здоровье, санитарно-эпидемиологическое благополучие населения и общественную нравственность, налагаемые мировыми судьями, комиссиями по делам несовершеннолетних и защите их прав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31,95617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000 1 16 01070 01 0000 140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7 Кодекса Российской Федерации об административных правонарушениях, за административные правонарушения в области охраны собственности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17,45118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50,50000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665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000 1 16 01080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8 Кодекса Российской Федерации об административных правонарушениях, за административные правонарушения в области охраны окружающей среды и природопользования, налагаемые мировыми судьями, комиссиями по делам несовершеннолетних и защите их прав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29,93115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74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000 1 16 01113 01 0000 140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11 Кодекса Российской Федерации об административных правонарушениях, за административные правонарушения на транспорте, налагаемые мировыми судьями, комиссиями по делам несовершеннолетних и защите их прав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95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5724128" cy="64807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2023-2027 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годах, тыс. рублей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186012"/>
              </p:ext>
            </p:extLst>
          </p:nvPr>
        </p:nvGraphicFramePr>
        <p:xfrm>
          <a:off x="971600" y="938069"/>
          <a:ext cx="7991944" cy="5543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2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59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7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2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04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000 1 16 01133 01 0000 140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13 Кодекса Российской Федерации об административных правонарушениях, за административные правонарушения в области связи и информации, налагаемые мировыми судьями, комиссиями по делам несовершеннолетних и защите их прав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304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000 1 16 01140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14 Кодекса Российской Федерации об административных правонарушениях, за административные правонарушения в области предпринимательской деятельности и деятельности саморегулируемых организаций, налагаемые мировыми судьями, комиссиями по делам несовершеннолетних и защите их прав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332,29252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185,20000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304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000 1 16 01150 00 0000 140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15 Кодекса Российской Федерации об административных правонарушениях, за административные правонарушения в области финансов, налогов и сборов, страхования, рынка ценных бумаг (за исключением штрафов, указанных в пункте 6 статьи 46 Бюджетного кодекса Российской Федерации)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37,95000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28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000 1 16 01170 00 0000 140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17 Кодекса Российской Федерации об административных правонарушениях, за административные правонарушения, посягающие на институты государственной власти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2,49959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28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000 1 16 01180 00 0000 140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18 Кодекса Российской Федерации об административных правонарушениях, за административные правонарушения в области защиты Государственной границы Российской Федерации и обеспечения режима пребывания иностранных граждан или лиц без гражданства на территории Российской Федерации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1D0C68-CF43-4D10-90D7-0EF17396AD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5482" y="6582976"/>
            <a:ext cx="1548518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1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5724128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2023-2027 годах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тыс. рублей</a:t>
            </a: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744757"/>
              </p:ext>
            </p:extLst>
          </p:nvPr>
        </p:nvGraphicFramePr>
        <p:xfrm>
          <a:off x="899592" y="1055952"/>
          <a:ext cx="8135961" cy="52154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11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3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73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7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7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61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000 1 16 01190 01 0000 140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19 Кодекса Российской Федерации об административных правонарушениях, за административные правонарушения против порядка управления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164,79470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539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000 1 16 01200 01 0000 140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20 Кодекса Российской Федерации об административных правонарушениях, за административные правонарушения, посягающие на общественный порядок и общественную безопасность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2 158,62517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2 208,20000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97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000 1 16 02020 02 0000 140</a:t>
                      </a: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законами субъектов Российской Федерации об административных правонарушениях, за нарушение муниципальных правовых актов</a:t>
                      </a:r>
                      <a:endParaRPr lang="ru-RU" sz="9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3 562,00000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10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000 1 16 07010 04 0000 140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неустойки, пени, уплаченные в случае просрочки исполнения поставщиком (подрядчиком, исполнителем) обязательств, предусмотренных муниципальным контрактом, заключенным муниципальным органом, казенным учреждением городского округа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38,51119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1 251,10000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210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000 1 16 07090 04 0000 140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штрафы, неустойки, пени, уплаченные в соответствии с законом или договором в случае неисполнения или ненадлежащего исполнения обязательств перед муниципальным органом (муниципальным казенным учреждением) городского округа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697,57066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2 272,10000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68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000 1 16 09040 04  0000 140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Денежные средства, изымаемые в собственность городского округа в соответствии с решениями судов (за исключением обвинительных приговоров судов)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582,46969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-540,30000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000 1 16 10000 00  0000 140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в целях возмещения причиненного ущерба (убытков)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1 387,28874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5 283,80000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1F4562-7974-4E5D-BC26-5E4D86E8DB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5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5652120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23-2027 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годах, тыс. рублей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123243"/>
              </p:ext>
            </p:extLst>
          </p:nvPr>
        </p:nvGraphicFramePr>
        <p:xfrm>
          <a:off x="971600" y="980728"/>
          <a:ext cx="7992888" cy="54162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2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62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8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8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2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54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0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000 1 16 11000 00 0000 140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по искам о возмещении вреда, причиненного окружающей среде, а также платежи, уплачиваемые при добровольном возмещении вреда, причиненного окружающей среде (за исключением вреда, причиненного окружающей среде на особо охраняемых природных территориях), подлежащие зачислению в бюджет муниципального образования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6,54000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739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000 1 16 18000 02 0000 140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сумм пеней, предусмотренных законодательством Российской Федерации о налогах и сборах, подлежащие зачислению в бюджеты      субъектов Российской Федерации по нормативу, установленному Бюджетным     кодексом Российской     Федерации, распределяемые Федеральным казначейством     между бюджетами     субъектов Российской Федерации в соответствии с федеральным законом о федеральном бюджете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120,75994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41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000 1 17 00000 00 0000 000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3 634,20000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000 1 17 05040 04 0000 180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 бюджетов городских округов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3 634,20000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000 1 17 05040 04 0001 180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3 084,90000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000 1 17 05040 04 0005 180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 доходы бюджетов городских округов (неосновательное обогащение за пользование земельными участками и имуществом)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510,80000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000 1 17 05040 04 0006 180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 бюджетов городских округов (средства от выдаваемых органом местного самоуправления разрешений на размещение объектов)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0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267744" y="146178"/>
            <a:ext cx="5652120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2023-2027 г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одах, тыс. рублей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710633"/>
              </p:ext>
            </p:extLst>
          </p:nvPr>
        </p:nvGraphicFramePr>
        <p:xfrm>
          <a:off x="971601" y="836712"/>
          <a:ext cx="8064897" cy="5487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5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88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01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01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0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0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67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1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000 2 00 00000 00 0000 000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4 093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175,39253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6 930 764,47090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2 422 154,49000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2 232 480,41300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1 760 071,95400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7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000 2 02 00000 00 0000 000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4 099 359,14960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6 927 561,47090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2 422 154,49000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2 232 480,41300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1 760 071,95400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8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000 2 02 15001 04 0000 150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городских округов на выравнивание бюджетной обеспеченности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25 828,00000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727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000 2 02  15399 04 0000 150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на премирование победителей Всероссийского конкурса "Лучшая муниципальная практика"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886709273"/>
                  </a:ext>
                </a:extLst>
              </a:tr>
              <a:tr h="2678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000 2 02 19999 04 0000 150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дотации бюджетам городских округов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25 828,00000</a:t>
                      </a:r>
                    </a:p>
                    <a:p>
                      <a:pPr algn="r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13 518,00000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extLst>
                  <a:ext uri="{0D108BD9-81ED-4DB2-BD59-A6C34878D82A}">
                    <a16:rowId xmlns:a16="http://schemas.microsoft.com/office/drawing/2014/main" val="2548983188"/>
                  </a:ext>
                </a:extLst>
              </a:tr>
              <a:tr h="2678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000 2 02 20000 00 0000 150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1 223 799,36642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4 800 579,79090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552 041,47000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445 325,92000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22 971,50000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15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000 2 02 20216 04 0000 150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38 665,60032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15 307,60000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43 842,42000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728683723"/>
                  </a:ext>
                </a:extLst>
              </a:tr>
              <a:tr h="915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000 2 02 20302 04 0000 150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обеспечение мероприятий по переселению граждан из аварийного жилищного фонда, в том числе переселению граждан из аварийного жилищного фонда с учетом необходимости развития малоэтажного жилищного строительства, за счет средств бюджетов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10 983,66142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29 457,11070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14 639,17000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2615007917"/>
                  </a:ext>
                </a:extLst>
              </a:tr>
              <a:tr h="104443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000 2 02 25171 04 0000 150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оснащение (обновление материально-технической базы) оборудованием, средствами обучения и воспитания образовательных организаций различных типов для реализации дополнительных общеразвивающих программ, для создания информационных систем в образовательных организациях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1 028,04424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227102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25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60648"/>
            <a:ext cx="6624736" cy="79208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и определения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052736"/>
            <a:ext cx="7848872" cy="5688632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финансовый план доходов и расходов, в котором указываются источники и объемы ожидаемых поступлений денежных средств в государственную казну и предназначенный для реализации основных потребностей населения, а также обеспечения задач и функций государства и местного самоуправления на определенный период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совокупность бюджетов всех уровней и бюджетов государственных внебюджетных фондов, основанная на экономических отношениях, государственном устройстве и регулируемая законодательством Российской</a:t>
            </a:r>
            <a:r>
              <a:rPr lang="en-US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объем денежных средств, который поступает казну государства на безвозмездной и безвозвратной основе (например, налоги юридических и физических лиц, административные платежи и сборы, безвозмездно поступление и другие)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денежные средства направляемые на финансовое обеспечение функций государства и удовлетворение общественных потребностей в сфере образования, здравоохранения, жилищно-коммунального хозяйства, физкультуры и спорта, культуры и других.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alt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денежные средства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перечисляемые из одного бюджета другому бюджету бюджетной системы</a:t>
            </a:r>
            <a:r>
              <a:rPr lang="en-US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alt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или муниципальный долг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финансовые обязательства возникающие в связи с привлечением кредитов в кредитных организациях, получением бюджетных кредитов и представлением государственных или муниципальных гарантий, а также по выпущенным ценным бумагам</a:t>
            </a:r>
          </a:p>
        </p:txBody>
      </p:sp>
    </p:spTree>
    <p:extLst>
      <p:ext uri="{BB962C8B-B14F-4D97-AF65-F5344CB8AC3E}">
        <p14:creationId xmlns:p14="http://schemas.microsoft.com/office/powerpoint/2010/main" val="204540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339752" y="67332"/>
            <a:ext cx="5724128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трансфертов в 2023-2027 годах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тыс. рублей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164928"/>
              </p:ext>
            </p:extLst>
          </p:nvPr>
        </p:nvGraphicFramePr>
        <p:xfrm>
          <a:off x="971600" y="1105365"/>
          <a:ext cx="7969240" cy="5233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88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04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04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0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000 2 02 25239 04 0000 150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модернизацию инфраструктуры общего образования в отдельных субъектах Российской Федерации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2 780 407,95000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extLst>
                  <a:ext uri="{0D108BD9-81ED-4DB2-BD59-A6C34878D82A}">
                    <a16:rowId xmlns:a16="http://schemas.microsoft.com/office/drawing/2014/main" val="1036206989"/>
                  </a:ext>
                </a:extLst>
              </a:tr>
              <a:tr h="86985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000 2 02 25304 04 0000 150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56 862,74983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66 886,60628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79 197,90000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78 308,60000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796692690"/>
                  </a:ext>
                </a:extLst>
              </a:tr>
              <a:tr h="7968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000 2 02 25466 04 0000 150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поддержку творческой деятельности и укрепление материально-технической базы муниципальных театров в населенных пунктах с численностью населения до 300 тысяч человек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5 447,14287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3 734,42858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1 454,67000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4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000 2 02 25497 04 0000 150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реализацию мероприятий по обеспечению жильем молодых семей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2 845,10000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2 903,50000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5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000 2 02 25517 04 0000 150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поддержку творческой деятельности и техническое оснащение детских и кукольных театров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4 196,25000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1 442,45000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1 452,64000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25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000 2 02 25519 04 0000 150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бюджетам городских округов на поддержку отрасли культуры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5 892,71067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347,63370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331,92000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340,55000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36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000 2 02 25555 04 0000 150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реализацию программ формирования современной городской среды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160 939,72592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672 443,04000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246 241,84000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305 419,86000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079"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создание и ремонт пешеходных коммуникаций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880,46509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91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5652120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2023-2027 годах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тыс. рублей</a:t>
            </a:r>
            <a:r>
              <a:rPr lang="ru-RU" altLang="ru-RU" sz="18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cs typeface="Times New Roman" pitchFamily="18" charset="0"/>
              </a:rPr>
            </a:br>
            <a:endParaRPr lang="ru-RU" altLang="ru-RU" sz="1600" b="1" dirty="0">
              <a:solidFill>
                <a:schemeClr val="tx1"/>
              </a:solidFill>
              <a:effectLst/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468656"/>
              </p:ext>
            </p:extLst>
          </p:nvPr>
        </p:nvGraphicFramePr>
        <p:xfrm>
          <a:off x="1043608" y="1056414"/>
          <a:ext cx="7992888" cy="52390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2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62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8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8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2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85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527">
                <a:tc rowSpan="4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ремонт асфальтового покрытия дворовых территорий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15 778,13345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28669514"/>
                  </a:ext>
                </a:extLst>
              </a:tr>
              <a:tr h="588584">
                <a:tc vMerge="1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реализацию программ формирования современной городской среды в части достижения основного результата по благоустройству общественных территорий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144 281,12738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109 853,04000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236 957,13000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172 781,06000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584">
                <a:tc vMerge="1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реализацию программ формирования современной городской среды в части достижения основного результата по благоустройству общественных территорий (благоустройство скверов)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9 284,71000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132 638,80000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950">
                <a:tc vMerge="1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реализацию программ формирования современной городской среды в части благоустройства общественных территорий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562 590,00000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785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000 2 02 25786 04 0000 150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обеспечение оснащения государственных и муниципальных общеобразовательных организаций, в том числе структурных подразделений указанных организаций, государственными символами Российской Федерации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</a:p>
                    <a:p>
                      <a:pPr algn="ctr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591,41600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</a:p>
                    <a:p>
                      <a:pPr algn="ctr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</a:p>
                    <a:p>
                      <a:pPr algn="ctr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</a:p>
                    <a:p>
                      <a:pPr algn="ctr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extLst>
                  <a:ext uri="{0D108BD9-81ED-4DB2-BD59-A6C34878D82A}">
                    <a16:rowId xmlns:a16="http://schemas.microsoft.com/office/drawing/2014/main" val="3928222840"/>
                  </a:ext>
                </a:extLst>
              </a:tr>
              <a:tr h="46354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000 2 02 27112 04 0000 150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софинансирование капитальных вложений в объекты муниципальной собственности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801 538,58000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699 976,06000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246">
                <a:tc rowSpan="2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проектирование и строительство дошкольных образовательных организаций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382 248,31000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699 976,06000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220883427"/>
                  </a:ext>
                </a:extLst>
              </a:tr>
              <a:tr h="463546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капитальные вложения в общеобразовательные организации в целях обеспечения односменного режима обучения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419 290,27000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3219177722"/>
                  </a:ext>
                </a:extLst>
              </a:tr>
              <a:tr h="24313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000 2 02 29999 04 0000 150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субсидии бюджетам городских округов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143 469,19539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526  203,65140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179 530,27000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40 882,00000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20 068,00000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39711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68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123728" y="206194"/>
            <a:ext cx="5868144" cy="1114208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2023-2027 г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одах, тыс. рублей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626691"/>
              </p:ext>
            </p:extLst>
          </p:nvPr>
        </p:nvGraphicFramePr>
        <p:xfrm>
          <a:off x="1043606" y="1340768"/>
          <a:ext cx="7775922" cy="4996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2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07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7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0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0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07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6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669">
                <a:tc rowSpan="7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бюджетам муниципальных образований Московской области на организацию деятельности многофункционального центра предоставления государственных и муниципальных услуг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1 037,00000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1 819,00000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3156405248"/>
                  </a:ext>
                </a:extLst>
              </a:tr>
              <a:tr h="760669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проведение работ по капитальному ремонту зданий региональных (муниципальных) общеобразовательных организаций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275 816,63520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73 498,56000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160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мероприятие по разработке проектно-сметной документации на проведение капитального ремонта зданий муниципальных общеобразовательных организаций в Московской области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16 474,11420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строительство и реконструкция сетей водоснабжения, водоотведения, теплоснабжения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92 295,81000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2925306450"/>
                  </a:ext>
                </a:extLst>
              </a:tr>
              <a:tr h="91071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организацию питания обучающихся, получающих основное и среднее общее образование, и отдельных категорий обучающихся, получающих начальное общее образование, в муниципальных и частных общеобразовательных организациях в Московской области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36 853,58969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37 858,00000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92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устройство и модернизацию контейнерных площадок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4 004,99000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устройство спортивных и детских  площадок на территории муниципальных общеобразовательных организаций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21 552,24240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4167765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86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483768" y="404664"/>
            <a:ext cx="5652120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23-2027 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годах, тыс. рублей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059863"/>
              </p:ext>
            </p:extLst>
          </p:nvPr>
        </p:nvGraphicFramePr>
        <p:xfrm>
          <a:off x="1115616" y="1213817"/>
          <a:ext cx="7848398" cy="51512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6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09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81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81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8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8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1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403">
                <a:tc rowSpan="9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благоустройство территорий муниципальных общеобразовательных образований, в здании которых выполнен капитальный ремонт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15 782,16960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0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оснащение отремонтированных зданий общеобразовательных организаций средствами обучения и воспитания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реализацию мероприятий по улучшению жилищных условий многодетных семей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15 224,00000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12 569,00000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20 861,00000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5787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государственную поддержку частных дошкольных образовательных организаций в Московской области с целью возмещения расходов на присмотр и уход, содержание имущества и арендную плату за использование помещений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16 582,00000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14 386,00000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14 030,00000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14 030,00000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14 030,00000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400363012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мероприятия по организации отдыха детей в каникулярное время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5 151,52000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6 564,00000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5 753,00000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5 991,00000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6 038,00000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3597636380"/>
                  </a:ext>
                </a:extLst>
              </a:tr>
              <a:tr h="188192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строительство и реконструкция сетей водоснабжения, водоотведения, теплоснабжения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69 674,72000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228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ремонт подъездов в многоквартирных домах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15 637,38268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3970224627"/>
                  </a:ext>
                </a:extLst>
              </a:tr>
              <a:tr h="525075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основания, приобретение и установка плоскостных спортивных сооружений в муниципальных образованиях Московской области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61 349,21675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846419578"/>
                  </a:ext>
                </a:extLst>
              </a:tr>
              <a:tr h="525075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реализацию проектов граждан, сформированных в рамках практик инициативного бюджетирования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6 858,48627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3290702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30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5652120" cy="1080120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2023-2027 годах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тыс. рублей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948657"/>
              </p:ext>
            </p:extLst>
          </p:nvPr>
        </p:nvGraphicFramePr>
        <p:xfrm>
          <a:off x="971602" y="1412776"/>
          <a:ext cx="7920879" cy="44251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9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6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55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55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5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495">
                <a:tc rowSpan="2">
                  <a:txBody>
                    <a:bodyPr/>
                    <a:lstStyle/>
                    <a:p>
                      <a:pPr algn="l" fontAlgn="t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реализацию проектов граждан, сформированных в рамках практик инициативного бюджетирования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4 171,50000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93421065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pPr algn="l" fontAlgn="t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выполнение комплекса мероприятий по ликвидации последствий засорения водных объектов, находящихся в муниципальной собственности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860,18000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412974409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000 2 02 30000 00 0000 150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1 727 758,89878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1 846 684,83000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1 643 334,93000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1 650 620,69300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1 644 099,45400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000 2 02 30024 04 0000 150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выполнение передаваемых полномочий субъектов Российской Федерации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9 385,33901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12 597,03000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15 123,70000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15 170,70000</a:t>
                      </a:r>
                    </a:p>
                    <a:p>
                      <a:pPr algn="ctr" fontAlgn="t"/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15 219,70000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7379">
                <a:tc rowSpan="2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осуществление переданных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муниципальных архивах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1 002,78550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598701887"/>
                  </a:ext>
                </a:extLst>
              </a:tr>
              <a:tr h="997379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обеспечение переданного государственного полномочия Московской области по созданию комиссии по делам несовершеннолетних и защите их прав городских округов и муниципальных районов Московской области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4 431,99000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6 377,00000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8 617,00000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8 664,00000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8 713,00000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16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6864" cy="648072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4"/>
                </a:solidFill>
                <a:effectLst/>
                <a:latin typeface="Garamond" panose="02020404030301010803" pitchFamily="18" charset="0"/>
                <a:cs typeface="Times New Roman" pitchFamily="18" charset="0"/>
              </a:rPr>
              <a:t>         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</a:t>
            </a:r>
            <a:r>
              <a:rPr lang="ru-RU" altLang="ru-RU" sz="1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межбюджетных 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трансфертов в 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2023-2027 г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одах, тыс. рублей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825041"/>
              </p:ext>
            </p:extLst>
          </p:nvPr>
        </p:nvGraphicFramePr>
        <p:xfrm>
          <a:off x="971602" y="955211"/>
          <a:ext cx="8064896" cy="51380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5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88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01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01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0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0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504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оплату расходов, связанных с компенсацией проезда к месту учебы и обратно отдельным категориям обучающихся по очной форме обучения муниципальных общеобразовательных организаций в Московской области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42,51919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3932899305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осуществление государственных полномочий Московской области в области земельных отношений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1 623,98400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осуществление отдельных государственных полномочий в части подготовки и направления уведомлений о соответствии (несоответствии) указанных в уведомлении о планируемом строительстве параметров объекта индивидуального жилищного строительства или садового дома установленным параметрам и допустимости размещения объекта индивидуального жилищного строительства или садового дома на земельном участке, уведомлений о соответствии (несоответствии) построенных или реконструированных объектов индивидуального жилищного строительства или садового дома требованиям законодательства о градостроительной деятельности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132,03200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осуществление переданных полномочий Московской области по транспортировке в морг, включая погрузоразгрузочные работы, с мест обнаружения или происшествия умерших для производства судебно-медицинской экспертизы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504,54832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65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056784" cy="640878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23-2027 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годах, тыс. рублей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329587"/>
              </p:ext>
            </p:extLst>
          </p:nvPr>
        </p:nvGraphicFramePr>
        <p:xfrm>
          <a:off x="971600" y="797389"/>
          <a:ext cx="8063952" cy="5955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5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85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0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00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0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0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8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656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для осуществления отдельных государственных полномочий в части присвоения адресов объектам адресации, изменения и аннулирования адресов, присвоения наименований элементам улично-дорожной сети (за исключением автомобильных дорог федерального значения, автомобильных дорог регионального или межмуниципального значения, местного значения муниципального района), наименований элементам планировочной структуры, изменения, аннулирования таких наименований, согласования переустройства и перепланировки помещений в многоквартирном доме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316,48000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717094212"/>
                  </a:ext>
                </a:extLst>
              </a:tr>
              <a:tr h="750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осуществление государственных полномочий Московской области в области земельных отношений, определения соответствия объектов жилищного строительства, присвоения адресов и согласования перепланировки помещении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4 107,00000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4 107,00000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4 107,00000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86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обеспечение переданных государственных полномочий Московской области по организации деятельности по сбору (в том числе раздельному сбору), транспортированию, обработке, утилизации отходов, в том числе бытового мусора, </a:t>
                      </a:r>
                    </a:p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лесных участках в составе земель лесного фонда, не предоставленных гражданам и юридическим лицам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27,03000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28,70000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28,70000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28,70000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89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осуществление переданных полномочий Московской области по организации  мероприятий при осуществлении деятельности по обращению с собаками  без владельцев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1 607,00000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8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000 2 02 30029 04 0000 150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28 982,29977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28 480,00000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33 633,00000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33 633,00000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33 633,00000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593792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37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331640" y="176983"/>
            <a:ext cx="7415880" cy="100811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r>
              <a:rPr lang="ru-RU" altLang="ru-RU" sz="1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трансфертов в 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2023-2027 г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одах, тыс. рублей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383935"/>
              </p:ext>
            </p:extLst>
          </p:nvPr>
        </p:nvGraphicFramePr>
        <p:xfrm>
          <a:off x="971600" y="1196752"/>
          <a:ext cx="8063952" cy="4910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5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85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0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00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0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0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8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03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000 2 02 35082 04 0000 150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37 908,99600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15 468,00000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5 519,00000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11 038,00000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5 519,00000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3542645015"/>
                  </a:ext>
                </a:extLst>
              </a:tr>
              <a:tr h="67548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000 2 02 35118 04 0000 150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осуществление первичного воинского учета органами местного самоуправления поселений, муниципальных и городских округов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6 054,08574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6 644,40000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7 176,23000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7 511,94000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7 811,49000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915180579"/>
                  </a:ext>
                </a:extLst>
              </a:tr>
              <a:tr h="6809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000 2 02 35120 04 0000 150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осуществление государственных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1 383,05300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30,26400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4039514916"/>
                  </a:ext>
                </a:extLst>
              </a:tr>
              <a:tr h="8324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000 2 02 35179 04 0000 150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    бюджетам городских округов на проведение мероприятий по обеспечению деятельности советников директора по воспитанию и взаимодействию с детскими общественными объединениями   в общеобразовательных организациях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3 398,70000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3 350,40000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146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000 2 02 35303 04 0000 150 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36 768,00000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65 047,00000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3285889197"/>
                  </a:ext>
                </a:extLst>
              </a:tr>
              <a:tr h="5389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000 2 02 39999 04 0000 150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субвенции бюджетам городских округов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1 605 261,47826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1 715 098,00000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1 581 883,00000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581 884,00000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1 581 886,00000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365457617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3A0D8A-B261-4589-AB65-D808B6A77D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5482" y="6597352"/>
            <a:ext cx="1548518" cy="26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67546" y="44624"/>
            <a:ext cx="8568952" cy="64807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</a:t>
            </a:r>
            <a:r>
              <a:rPr lang="ru-RU" altLang="ru-RU" sz="1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межбюджетных </a:t>
            </a:r>
            <a:br>
              <a:rPr lang="ru-RU" altLang="ru-RU" sz="1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трансфертов 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23-2027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годах, тыс. рублей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341801"/>
              </p:ext>
            </p:extLst>
          </p:nvPr>
        </p:nvGraphicFramePr>
        <p:xfrm>
          <a:off x="899592" y="535113"/>
          <a:ext cx="8064896" cy="6219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5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88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0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98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0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0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1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2739">
                <a:tc rowSpan="4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финансовое обеспечение государственных гарантий реализации прав граждан на получение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 в Московской области, обеспечение дополнительного образования детей в муниципальных общеобразовательных организациях в Московской области, включая расходы на оплату труда, приобретение учебников и учебных пособий, средств обучения, игр, игрушек (за исключением расходов на содержание зданий и оплату коммунальных услуг)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931 603,20854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994 132,00000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934 518,00000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934 518,00000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934 518,00000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4123394309"/>
                  </a:ext>
                </a:extLst>
              </a:tr>
              <a:tr h="1646334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финансовое обеспечение получения гражданами дошкольного, начального общего, основного общего, среднего общего образования в частных общеобразовательных организациях в Московской области, осуществляющих образовательную деятельность по имеющим государственную аккредитацию основным общеобразовательным программам,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15 113,99000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14 635,00000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17 231,00000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7 231,00000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7 231,00000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164808335"/>
                  </a:ext>
                </a:extLst>
              </a:tr>
              <a:tr h="1100713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финансовое обеспечение получения гражданами дошкольного образования в частных дошкольных образовательных организациях в Московской области,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17 966,00000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20 451,00000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21 758,</a:t>
                      </a:r>
                      <a:r>
                        <a:rPr lang="ru-RU" sz="9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21 758,00000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21 758,00000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3294514159"/>
                  </a:ext>
                </a:extLst>
              </a:tr>
              <a:tr h="946176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выплату компенсаций работникам, привлекаемым к проведению в Московской области государственной итоговой аттестации обучающихся, освоивших образовательные программы основного общего и среднего общего образования, за работу по подготовке и проведению государственной итоговой аттестации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6 168,00000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6 839,00000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6 839,00000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6 839,00000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31413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2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631904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Объем и структура налоговых, неналоговых доходов </a:t>
            </a:r>
            <a:r>
              <a:rPr lang="ru-RU" altLang="ru-RU" sz="1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межбюджетных 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трансфертов в 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2023-2027 годах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тыс. рублей</a:t>
            </a:r>
            <a:r>
              <a:rPr lang="ru-RU" alt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accent4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492149"/>
              </p:ext>
            </p:extLst>
          </p:nvPr>
        </p:nvGraphicFramePr>
        <p:xfrm>
          <a:off x="1115615" y="764704"/>
          <a:ext cx="7775922" cy="55915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2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07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7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0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0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07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3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Федерации1 463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079">
                <a:tc rowSpan="6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обеспечение питанием отдельных категорий обучающихся по очной форме обучения в частных общеобразовательных организациях, осуществляющих общеобразовательную деятельность по имеющим государственную аккредитацию основным общеобразовательным программам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8988614"/>
                  </a:ext>
                </a:extLst>
              </a:tr>
              <a:tr h="543079"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выплату пособия педагогическим работникам муниципальных дошкольных и общеобразовательных организаций-молодым специалистам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7 215,00000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7 215,00000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7 215,00000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3199321"/>
                  </a:ext>
                </a:extLst>
              </a:tr>
              <a:tr h="543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выплату пособия педагогическим работникам муниципальных дошкольных и общеобразовательных организаций -молодым специалистам (дошкольное)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1102565"/>
                  </a:ext>
                </a:extLst>
              </a:tr>
              <a:tr h="1386052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финансовое обеспечение государственных гарантий реализации прав граждан на получение общедоступного и бесплатного дошкольного образования в муниципальных дошкольных образовательных организациях в Московской области,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639 204,27972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637 101,00000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591 804,00000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591 804,00000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591 804,00000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509910656"/>
                  </a:ext>
                </a:extLst>
              </a:tr>
              <a:tr h="290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предоставление жилищного сертификата и единовременной социальной выплаты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37 792,00000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</a:p>
                    <a:p>
                      <a:pPr algn="r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</a:p>
                    <a:p>
                      <a:pPr algn="r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51484911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бюджетам муниципальных образований Московской области на создание административных комиссий, уполномоченных рассматривать дела об административных правонарушениях в сфере благоустройства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1 586,00000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3304797167"/>
                  </a:ext>
                </a:extLst>
              </a:tr>
              <a:tr h="3127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000 2 02 40000 00 0000 150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1 121 972,88440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236 778,85000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226 778,00000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136 533,80000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93 001,00000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28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2399" y="398202"/>
            <a:ext cx="8244916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приоритеты  бюджетной политики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и на плановый период 2026 и 2027 годов</a:t>
            </a:r>
            <a:endParaRPr lang="ru-RU" altLang="ru-RU" sz="20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563254"/>
            <a:ext cx="7992888" cy="4959437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расходов и переориентация бюджетных ассигнований в рамках существующих бюджетных ограничений на реализацию приоритетных направлений социально-экономической политики городского округа 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altLang="ru-RU" sz="1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измеримых общественно значимых результатов, наиболее важные из которых установлены Указами Президента Российской Федерации и поручениями Губернатора Московской области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ru-RU" sz="1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эффективности, прозрачности и подотчетности использования бюджетных средств, при реализации приоритетов и целей социально-экономического развития городского округа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altLang="ru-RU" sz="1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Минимизировать риски несбалансированности бюджета при бюджетном планировании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ru-RU" sz="1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муниципального финансового контроля с целью его ориентации на оценку эффективности        бюджетных   расходов </a:t>
            </a:r>
          </a:p>
        </p:txBody>
      </p:sp>
    </p:spTree>
    <p:extLst>
      <p:ext uri="{BB962C8B-B14F-4D97-AF65-F5344CB8AC3E}">
        <p14:creationId xmlns:p14="http://schemas.microsoft.com/office/powerpoint/2010/main" val="177596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559896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Объем и структура налоговых, неналоговых доходов и </a:t>
            </a:r>
            <a:r>
              <a:rPr lang="ru-RU" altLang="ru-RU" sz="1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трансфертов в 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2023-2027 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годах, тыс. рублей</a:t>
            </a:r>
            <a:r>
              <a:rPr lang="ru-RU" alt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accent4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590550"/>
              </p:ext>
            </p:extLst>
          </p:nvPr>
        </p:nvGraphicFramePr>
        <p:xfrm>
          <a:off x="899592" y="764704"/>
          <a:ext cx="8136905" cy="58369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8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83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086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000 2 02 45050 04 0000 150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трансферты, передаваемые бюджетам городских округов на обеспечение выплат ежемесячного денежного вознаграждения советникам директоров по воспитанию и взаимодействию с детскими общественными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объединениями государственных общеобразовательных организаций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профессиональных образовательных организаций субъектов Российской Федерации, г. Байконура и федеральной территории "Сириус", муниципальных общеобразовательных организаций и профессиональных образовательных организаций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286,44000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</a:p>
                    <a:p>
                      <a:pPr algn="ctr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</a:p>
                    <a:p>
                      <a:pPr algn="ctr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</a:p>
                    <a:p>
                      <a:pPr algn="ctr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3935697853"/>
                  </a:ext>
                </a:extLst>
              </a:tr>
              <a:tr h="77152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000 2 02 45179 04 0000 150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трансферты, передаваемые бюджетам городских округов на проведение мероприятий по обеспечению деятельности советников директора по воспитанию и взаимодействию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детскими общественными объединениями в общеобразовательных организациях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3 351,10000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4 050,80000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2572807417"/>
                  </a:ext>
                </a:extLst>
              </a:tr>
              <a:tr h="11700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000 2 02 45303 04 0000 150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трансферты, передаваемые бюджетам городских округов на ежемесячное денежное вознаграждение за классное руководство педагогическим работникам государственных и муниципальных образовательных организаций, реализующих образовательные программы начального общего образования, образовательные программы основного общего образования, образовательные программы среднего общего 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37 732,00000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37 732,00000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6029594"/>
                  </a:ext>
                </a:extLst>
              </a:tr>
              <a:tr h="22095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000 2 02 49999 04 0000 150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трансферты, передаваемые бюджетам городских округов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1 121 972,88440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236 492,41000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185 694,99000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94 751,00000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93 001,00000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47">
                <a:tc rowSpan="4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капитального ремонта в муниципальных общеобразовательных организациях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614 886,89700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962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мероприятий по благоустройству территорий за счет средств резервного фонда Правительства Российской Федерации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347 888,05671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021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инфраструктуры парков культуры и отдыха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183 659,74000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86 450,95000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381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достигнутого уровня заработной платы отдельных категорий работников муниципальных учреждений 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</a:p>
                    <a:p>
                      <a:pPr algn="ctr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</a:p>
                    <a:p>
                      <a:pPr algn="ctr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</a:p>
                    <a:p>
                      <a:pPr algn="ctr" fontAlgn="t"/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</a:p>
                    <a:p>
                      <a:pPr algn="ctr" fontAlgn="t"/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extLst>
                  <a:ext uri="{0D108BD9-81ED-4DB2-BD59-A6C34878D82A}">
                    <a16:rowId xmlns:a16="http://schemas.microsoft.com/office/drawing/2014/main" val="3318033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25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135960" cy="836711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</a:t>
            </a:r>
            <a:r>
              <a:rPr lang="ru-RU" altLang="ru-RU" sz="1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межбюджетных 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трансфертов в 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2023-2027 г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одах, тыс. рублей</a:t>
            </a:r>
            <a:r>
              <a:rPr lang="ru-RU" alt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accent4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661507"/>
              </p:ext>
            </p:extLst>
          </p:nvPr>
        </p:nvGraphicFramePr>
        <p:xfrm>
          <a:off x="899593" y="571198"/>
          <a:ext cx="7919935" cy="59445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9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329">
                <a:tc rowSpan="9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ежемесячных доплат за напряженный труд работникам муниципальных дошкольных и общеобразовательных организаций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93 001,00000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93 001,00000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93 001,00000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3244016078"/>
                  </a:ext>
                </a:extLst>
              </a:tr>
              <a:tr h="438472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стимулирующих выплат работникам муниципальных культурно-досуговых учреждений в Московской области с высоким уровнем достижений работы в сфере культуры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3 753,67000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1 499,04000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592777674"/>
                  </a:ext>
                </a:extLst>
              </a:tr>
              <a:tr h="816411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расходов в связи с освобождением семей отдельных категорий граждан от платы, взимаемой за присмотр и уход за ребенком в муниципальных образовательных организациях в МО, реализующих программы дошкольного образования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1 793,42100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2 930,00000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723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детям отдельных категорий граждан права бесплатного посещения занятий по дополнительным образовательным программам, реализуемым на платной основе в муниципальных образовательных организациях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178,00000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471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мероприятий по благоустройству территорий в целях достижения результатов федерального проекта "Содействие развитию инфраструктуры субъектов Российской Федерации (муниципальных образований)"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144 731,50969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477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достигнутого уровня заработной платы работников муниципальных учреждений культуры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10 019,00000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16 103,00000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696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достигнутого уровня заработной платы отдельных категорий работников организаций дополнительного образования сферы физической культуры и спорта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2 476,00000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9635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Стимулирующие выплаты руководителям муниципальных общеобразовательных организаций по итогам оценки эффективности механизмов управления качеством образовательных результатов и эффективности механизмов управления качеством образовательной деятельности в общеобразовательных организациях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3 994,00000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7602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 средствами обучения и воспитания муниципальных общеобразовательных организаций, осуществляющих образовательную деятельность исключительно по адаптированным основным общеобразовательным программам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</a:p>
                    <a:p>
                      <a:pPr algn="r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t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25 650,00000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</a:p>
                    <a:p>
                      <a:pPr algn="r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</a:p>
                    <a:p>
                      <a:pPr algn="r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</a:p>
                    <a:p>
                      <a:pPr algn="r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extLst>
                  <a:ext uri="{0D108BD9-81ED-4DB2-BD59-A6C34878D82A}">
                    <a16:rowId xmlns:a16="http://schemas.microsoft.com/office/drawing/2014/main" val="3936442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34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056784" cy="720079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</a:t>
            </a:r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2023-2027 годах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тыс. рублей</a:t>
            </a:r>
            <a:r>
              <a:rPr lang="ru-RU" alt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accent4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985258"/>
              </p:ext>
            </p:extLst>
          </p:nvPr>
        </p:nvGraphicFramePr>
        <p:xfrm>
          <a:off x="899592" y="849773"/>
          <a:ext cx="8136903" cy="5548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74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9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1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9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9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3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год, 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707"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специализированного оборудования на территории муниципальных образований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746886289"/>
                  </a:ext>
                </a:extLst>
              </a:tr>
              <a:tr h="13688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000 2 07 00000 00 0000 000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1 000,50000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622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000 2 07 04050 04 0002 150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в бюджеты городских округов (кроме Дня труда)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1 000,50000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4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000 2 18 00000 00 0000 000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Российской Федерации от возврата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остатков субсидий, субвенций и иных межбюджетных трансфертов, имеющих целевое назначение прошлых лет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3,94531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322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000 2 18 04010 04 0000 000</a:t>
                      </a:r>
                    </a:p>
                    <a:p>
                      <a:pPr algn="l" fontAlgn="t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бюджеты городских округов от возврата бюджетными учреждениями остатков субсидий прошлых лет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3,94531</a:t>
                      </a: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t"/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2896298053"/>
                  </a:ext>
                </a:extLst>
              </a:tr>
              <a:tr h="31136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000 2 19 00000 00 0000 000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-7 188,20238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9847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000 2 19 25208 04 0000 150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 на государственную поддержку образовательных организаций в целях оснащения (обновления) их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 из бюджетов городских округов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-0,00001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933320887"/>
                  </a:ext>
                </a:extLst>
              </a:tr>
              <a:tr h="58375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000 2 19 35303 04 0000 150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субвенций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 из бюджетов городских округов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-3,94531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2471356296"/>
                  </a:ext>
                </a:extLst>
              </a:tr>
              <a:tr h="46449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000 2 19 60010 04 0000 150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прочих остатков субсидий, субвенций и иных межбюджетных трансфертов, имеющих целевое назначение, прошлых лет из бюджетов городских округов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-7 184,25706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2485577525"/>
                  </a:ext>
                </a:extLst>
              </a:tr>
              <a:tr h="270133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6 495 422,02232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10 979 634,47090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5 844 621,49000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5 358 294,41300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4 908 622,95400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30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95536" y="361256"/>
            <a:ext cx="8640960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доходов,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904412"/>
              </p:ext>
            </p:extLst>
          </p:nvPr>
        </p:nvGraphicFramePr>
        <p:xfrm>
          <a:off x="827584" y="1081336"/>
          <a:ext cx="813690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578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39552" y="72207"/>
            <a:ext cx="8136904" cy="57606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поступлений налоговых доходов,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 </a:t>
            </a:r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6726418"/>
              </p:ext>
            </p:extLst>
          </p:nvPr>
        </p:nvGraphicFramePr>
        <p:xfrm>
          <a:off x="1187624" y="916091"/>
          <a:ext cx="763284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1187624" y="5872743"/>
            <a:ext cx="7560840" cy="692497"/>
          </a:xfrm>
          <a:prstGeom prst="rect">
            <a:avLst/>
          </a:prstGeom>
          <a:solidFill>
            <a:srgbClr val="F0D0FC"/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бюджетообразующим доходным источником бюджета городского округа Лобня  является налог на доходы физических лиц.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Крупнейшим плательщиком НДФЛ является ПАО "Аэрофлот - российские авиалинии"</a:t>
            </a:r>
          </a:p>
        </p:txBody>
      </p:sp>
    </p:spTree>
    <p:extLst>
      <p:ext uri="{BB962C8B-B14F-4D97-AF65-F5344CB8AC3E}">
        <p14:creationId xmlns:p14="http://schemas.microsoft.com/office/powerpoint/2010/main" val="234980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79512" y="36733"/>
            <a:ext cx="9073008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Крупнейшие налогоплательщики бюджета 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Лобня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90365835"/>
              </p:ext>
            </p:extLst>
          </p:nvPr>
        </p:nvGraphicFramePr>
        <p:xfrm>
          <a:off x="971600" y="540789"/>
          <a:ext cx="7992887" cy="390531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63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3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302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Налогоплательщик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 полученных доходов  в бюджет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городского округа Лобня, млн. рублей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8975" marR="989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8975" marR="989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81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3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«Аэрофлот – российские авиалинии»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399,0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487,8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681,5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891,7</a:t>
                      </a:r>
                      <a:endParaRPr lang="ru-RU" sz="12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6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ООО "УК "Универсальные инвестиции" Д.У. ЗПИ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34,8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33,2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89,7</a:t>
                      </a:r>
                      <a:endParaRPr lang="ru-RU" sz="12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7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"ДЁЛЕР НФ И БИ"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32,6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</a:t>
                      </a:r>
                      <a:endParaRPr lang="ru-RU" sz="12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«Агро-Авто»</a:t>
                      </a:r>
                      <a:endParaRPr lang="ru-RU" sz="12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27,7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37,2</a:t>
                      </a:r>
                      <a:endParaRPr lang="ru-RU" sz="12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7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"КМП"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30,1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</a:t>
                      </a:r>
                      <a:endParaRPr lang="ru-RU" sz="12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Стил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Технолоджи Компани»</a:t>
                      </a:r>
                      <a:endParaRPr lang="ru-RU" sz="12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28,8</a:t>
                      </a:r>
                      <a:endParaRPr lang="ru-RU" sz="12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7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УПАКОВОЧНЫЕ СИСТЕМЫ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27,5</a:t>
                      </a:r>
                      <a:endParaRPr lang="ru-RU" sz="12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Агроторг ООО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</a:t>
                      </a:r>
                      <a:endParaRPr lang="ru-RU" sz="12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0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Кластер Шереметьево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19,1</a:t>
                      </a:r>
                      <a:endParaRPr lang="ru-RU" sz="12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"ЗИКА"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ru-RU" sz="12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19,1</a:t>
                      </a:r>
                      <a:endParaRPr lang="ru-RU" sz="12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136397"/>
              </p:ext>
            </p:extLst>
          </p:nvPr>
        </p:nvGraphicFramePr>
        <p:xfrm>
          <a:off x="1151619" y="4562705"/>
          <a:ext cx="7632848" cy="1959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19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367644" y="260648"/>
            <a:ext cx="6840760" cy="50405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поступлений неналоговых доходов,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рублей </a:t>
            </a:r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85708870"/>
              </p:ext>
            </p:extLst>
          </p:nvPr>
        </p:nvGraphicFramePr>
        <p:xfrm>
          <a:off x="827584" y="1114413"/>
          <a:ext cx="792088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451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83568" y="18978"/>
            <a:ext cx="7488832" cy="64807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безвозмездных поступлений, млн. рублей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159842"/>
              </p:ext>
            </p:extLst>
          </p:nvPr>
        </p:nvGraphicFramePr>
        <p:xfrm>
          <a:off x="971600" y="667050"/>
          <a:ext cx="781236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836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2906"/>
            <a:ext cx="6768752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удельном объеме налоговых и неналоговых доходов на душу населения в городских округах Московской области с численностью постоянного населения 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55 тыс. до 120 тыс. человек на 01.01.2024г.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187625" y="5511840"/>
            <a:ext cx="7704856" cy="1152129"/>
          </a:xfrm>
          <a:solidFill>
            <a:srgbClr val="F0D0FC"/>
          </a:soli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- Информация о налоговых и неналоговых доходах в разрезе муниципальных образований размещена на портале "Открытый бюджет МО" по ссылке: </a:t>
            </a:r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https://budget.mosreg.ru/analitika/ispolnenie-byudjeta-subekta/sravnenie-po-osnovnym-parametram-ispolneniya-byudzhetov-municipalnyx-obrazovanij/</a:t>
            </a:r>
            <a:endParaRPr lang="ru-RU" sz="9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900" b="1" i="1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- Информация по численности населения размещена на официальном сайте Управление Федеральной службы государственной статистики по г. Москве и Московской области (Главная страница/ Официальная статистика/ Московская область/ Население/ Оценка численности постоянного населения МО) 77.</a:t>
            </a:r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rosstat.gov.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ru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445836"/>
              </p:ext>
            </p:extLst>
          </p:nvPr>
        </p:nvGraphicFramePr>
        <p:xfrm>
          <a:off x="1043608" y="1282395"/>
          <a:ext cx="7992890" cy="37372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19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2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0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78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</a:t>
                      </a:r>
                      <a:r>
                        <a:rPr lang="ru-RU" sz="12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образования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расчете на 1 жителя, руб.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налоговых и </a:t>
                      </a:r>
                    </a:p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неналоговых доходов, руб.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населения, чел .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Фрязино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27 623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1 620 830 000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58 677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Кашира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36 270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2 384 670 000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65 747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6574459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Лыткарино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24 434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1 625 500</a:t>
                      </a:r>
                      <a:r>
                        <a:rPr lang="ru-RU" sz="12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66 526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Дубна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30 930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2 289 840 000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74 032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Лобня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29 605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2 402 250000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81 143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Можайск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30 247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2 798 770000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92 529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Шатура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23 956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2 424 020 000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101 188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Жуковский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24 248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2 669 240 000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110 083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Егорьевск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34 782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3 887 250 000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111 759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Реутов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21 675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2 429 160 000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112 070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Ступино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51 004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6 025 070 000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118 129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31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405656" y="116632"/>
            <a:ext cx="3115096" cy="57606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городского округа Лобня,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632971"/>
              </p:ext>
            </p:extLst>
          </p:nvPr>
        </p:nvGraphicFramePr>
        <p:xfrm>
          <a:off x="5076056" y="188640"/>
          <a:ext cx="3907184" cy="64087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80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7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Городские округа Московской области</a:t>
                      </a:r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01.01.2024,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млн. руб.</a:t>
                      </a:r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муниципального долга,% </a:t>
                      </a:r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Химки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2 952,05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28,44%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6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Одинцовский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2 895,00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15,70%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63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Подольск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2 595,00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30,11%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Богородский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2 220,94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42,35%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Солнечногорск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2 160,00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49,05%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4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Истра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1 506,34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22,79%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2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Сергиево-Посадский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1 502,12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40,46%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3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Мытищи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1 448,15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14,98%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28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Домодедово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1 427,47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22,91%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Наро-Фоминский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1 240,00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34,56%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Пушкинский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1 028,20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18,58%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92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Серпухов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900,00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30,72%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Чехов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873,00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31,86%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Дмитровский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640,00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14,68%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Электросталь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615,00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23,16%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Ступино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583,00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18,84%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Дубна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534,00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35,12%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Королев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464,00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10,82%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47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Лобня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443,50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24,73%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16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Орехово-Зуевский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425,00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16,15%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Дзержинский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415,00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33,92%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Жуковский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347,72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15,78%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Лыткарино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319,84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28,93%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Луховицы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314,00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36,49%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Фрязино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18,53%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Шатура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175,00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20,19%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Можайский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165,00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14,02%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163,30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9,65%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160,00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7,87%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Зарайск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113,00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24,73%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991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пруды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58,60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21,21%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748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Талдомский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50,43</a:t>
                      </a:r>
                      <a:endParaRPr lang="ru-RU" sz="1000" b="0" i="0" u="none" strike="noStrike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6,21%</a:t>
                      </a:r>
                      <a:endParaRPr lang="ru-RU" sz="1000" b="0" i="0" u="none" strike="noStrike" dirty="0">
                        <a:solidFill>
                          <a:srgbClr val="222A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graphicFrame>
        <p:nvGraphicFramePr>
          <p:cNvPr id="4" name="Объект 4">
            <a:extLst>
              <a:ext uri="{FF2B5EF4-FFF2-40B4-BE49-F238E27FC236}">
                <a16:creationId xmlns:a16="http://schemas.microsoft.com/office/drawing/2014/main" id="{D1535627-32CB-F1BC-2104-91FBCBF87A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436342"/>
              </p:ext>
            </p:extLst>
          </p:nvPr>
        </p:nvGraphicFramePr>
        <p:xfrm>
          <a:off x="611560" y="836712"/>
          <a:ext cx="4464496" cy="5510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431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564" y="233207"/>
            <a:ext cx="8568952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приоритеты налоговой политики           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и на плановый период 2026 и 2027 годов</a:t>
            </a:r>
            <a:endParaRPr lang="ru-RU" altLang="ru-RU" sz="20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181705"/>
            <a:ext cx="8064896" cy="5328592"/>
          </a:xfrm>
        </p:spPr>
        <p:txBody>
          <a:bodyPr>
            <a:noAutofit/>
          </a:bodyPr>
          <a:lstStyle/>
          <a:p>
            <a:pPr marL="330300" indent="-285750" algn="just" eaLnBrk="1" hangingPunct="1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эффективной и стабильной налоговой системы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300" indent="-285750" algn="just" eaLnBrk="1" hangingPunct="1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сбалансированности и создание условий для устойчивого исполнения бюджета города, увеличение налоговых и неналоговых доходов 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300" indent="-285750" algn="just" eaLnBrk="1" hangingPunct="1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налогового администрирования, взаимодействие и совместная работа с администраторами доходов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300" indent="-285750" algn="just" eaLnBrk="1" hangingPunct="1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 по противодействию уклонения от налогообложения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300" indent="-285750" algn="just" eaLnBrk="1" hangingPunct="1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и развитие новых производств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300" indent="-285750" algn="just" eaLnBrk="1" hangingPunct="1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и развитие среднего и малого предпринимательства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300" indent="-285750" algn="just" eaLnBrk="1" hangingPunct="1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инвестиций, создание благоприятных условий для осуществления инвестиционной деятельности в городском округе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300" indent="-285750" algn="just" eaLnBrk="1" hangingPunct="1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дополнительной социальной поддержки жителей городского округа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300" indent="-285750" algn="just" eaLnBrk="1" hangingPunct="1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мониторинга и совершенствование системы налогообложения недвижимого имущества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300" indent="-285750" algn="just" eaLnBrk="1" hangingPunct="1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существующей системы налоговых льгот, осуществление мониторинга эффективности налоговых льгот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300" indent="-285750" algn="just" eaLnBrk="1" hangingPunct="1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недоимки по налогам и сборам, по арендным и иным платежам в бюджет городского округа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300" indent="-285750" algn="just" eaLnBrk="1" hangingPunct="1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эффективного использования имущества,      находящегося в муниципальной собственности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300" indent="-285750" algn="just" eaLnBrk="1" hangingPunct="1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Недопущение снижения уровня поступления неналоговых       платежей в бюджет городского округа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300" indent="-285750" algn="just" eaLnBrk="1" hangingPunct="1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новых источников пополнения бюджета 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52014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Заголовок 7"/>
          <p:cNvSpPr>
            <a:spLocks noGrp="1"/>
          </p:cNvSpPr>
          <p:nvPr>
            <p:ph type="title"/>
          </p:nvPr>
        </p:nvSpPr>
        <p:spPr>
          <a:xfrm>
            <a:off x="70992" y="133994"/>
            <a:ext cx="9073008" cy="81205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бюджета городского округа Лобня       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 текущий 2024 год  и на очередной 2025 год, 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61965290"/>
              </p:ext>
            </p:extLst>
          </p:nvPr>
        </p:nvGraphicFramePr>
        <p:xfrm>
          <a:off x="899592" y="1052737"/>
          <a:ext cx="7992888" cy="52565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5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4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57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прироста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778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607 364,57499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</a:t>
                      </a:r>
                      <a:r>
                        <a:rPr lang="ru-RU" sz="115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839,90000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778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7 011,40000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7 716,23000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110,1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573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59 138,12908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57 643,50000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97,5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778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экономика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302 583,03325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240 911,95000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79,6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778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1 767 191,09080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1 620 759,80000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91,7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778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29 871,28000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278,70000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873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7 337 733,40221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2 848 629,05000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38,8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778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туризм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237 980,53399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211 708,22000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778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778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150 861,70375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112 072,56300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74,3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778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170 339,97878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280 513,70000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164,7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778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12 400,00000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14 546,00000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117,3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6573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</a:t>
                      </a:r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долга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3 643,38535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59 086,26000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5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621,7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5207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10 686 118,51220</a:t>
                      </a:r>
                      <a:endParaRPr lang="ru-RU" sz="115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6 071 705,87300</a:t>
                      </a:r>
                      <a:endParaRPr lang="ru-RU" sz="115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56,8</a:t>
                      </a:r>
                      <a:endParaRPr lang="ru-RU" sz="115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67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352630" y="188640"/>
            <a:ext cx="7086811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бюджета городского округа Лобня на текущий 2024 год и на очередной финансовый 2025 год    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613691"/>
              </p:ext>
            </p:extLst>
          </p:nvPr>
        </p:nvGraphicFramePr>
        <p:xfrm>
          <a:off x="827584" y="980728"/>
          <a:ext cx="813690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235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850182" y="1052736"/>
            <a:ext cx="8258311" cy="494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Основные приоритеты расходов бюджета городского округа в 2025-2027 годах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определены с учетом необходимости решения неотложных проблем экономического и социального развития, достижения целевых показателей, обозначенных в указах Президента Российской Федерации от 7 мая 2012 года, в их числе: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повышение оплаты труда работникам бюджетной сферы;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повышение эффективности и качества услуг в сфере образования, науки, культуры, здравоохранения;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индексация расходов бюджетных учреждений на оплату коммунальных услуг и материальные затраты, увеличение расходов на проведение капитального ремонта учреждений.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В 2025 году  57,1 %  расходов бюджета городского округа Лобня или 3 467 469,53300 тыс. рублей составят расходы на социально-культурную сферу (на образование, культуру и туризм, физическую культуру и спорт, здравоохранение, социальную политику, средства массовой информации).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Основные социальные приоритеты бюджетной политики в 2025 - 2027 годах: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обеспечение обязательств в сфере образования, культуры, физической культуры и спорта с учетом определения объема гарантированных муниципальных услуг в данных сферах;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обеспечение реализации первоочередных задач социальной сферы, поставленных в указах президента Российской Федерации от 07.05.2012 года № 597 «О мероприятиях по реализации государственной социальной политики».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Дальнейшая реализация программно-целевого принципа планирования бюджета     города повышает обоснованность бюджетных ассигнований, обеспечивает их   большую прозрачность для общества и наличие более широких возможностей для оценки их эффективности.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5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0182" y="171730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приоритеты расходов бюджета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Лобня</a:t>
            </a:r>
          </a:p>
        </p:txBody>
      </p:sp>
    </p:spTree>
    <p:extLst>
      <p:ext uri="{BB962C8B-B14F-4D97-AF65-F5344CB8AC3E}">
        <p14:creationId xmlns:p14="http://schemas.microsoft.com/office/powerpoint/2010/main" val="156523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3"/>
          <p:cNvSpPr>
            <a:spLocks noGrp="1"/>
          </p:cNvSpPr>
          <p:nvPr>
            <p:ph type="title"/>
          </p:nvPr>
        </p:nvSpPr>
        <p:spPr>
          <a:xfrm>
            <a:off x="554183" y="203109"/>
            <a:ext cx="8712968" cy="115212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городского округа Лобня 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и на плановый период 2026 и 2027 годов, тыс. руб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769255"/>
              </p:ext>
            </p:extLst>
          </p:nvPr>
        </p:nvGraphicFramePr>
        <p:xfrm>
          <a:off x="971600" y="1493168"/>
          <a:ext cx="7776863" cy="4248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4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42754">
                <a:tc>
                  <a:txBody>
                    <a:bodyPr/>
                    <a:lstStyle/>
                    <a:p>
                      <a:r>
                        <a:rPr lang="ru-RU" sz="1500" dirty="0"/>
                        <a:t>№ пп</a:t>
                      </a:r>
                      <a:endParaRPr lang="ru-RU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72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1.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Программные</a:t>
                      </a:r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6 011 916,47300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5 548 651,73300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5 063 538,37200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72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2.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59 789,40000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47 789,40000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47 789,40000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2537">
                <a:tc>
                  <a:txBody>
                    <a:bodyPr/>
                    <a:lstStyle/>
                    <a:p>
                      <a:pPr algn="ctr"/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программных расходов в</a:t>
                      </a:r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общей сумме расходов %</a:t>
                      </a:r>
                      <a:endParaRPr lang="ru-RU" sz="1500" b="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500" b="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500" b="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500" b="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727"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6 071 705,87300</a:t>
                      </a:r>
                      <a:endParaRPr lang="ru-RU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5 596 441,13300</a:t>
                      </a:r>
                      <a:endParaRPr lang="ru-RU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5 111 327,77200</a:t>
                      </a:r>
                      <a:endParaRPr lang="ru-RU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251520" y="33576"/>
            <a:ext cx="9396536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округа Лобня 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 на 2025 год и на плановый период 2026 и 2027 годов, тыс. руб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617952"/>
              </p:ext>
            </p:extLst>
          </p:nvPr>
        </p:nvGraphicFramePr>
        <p:xfrm>
          <a:off x="989348" y="1052736"/>
          <a:ext cx="7920880" cy="50160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7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9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3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89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4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расходов</a:t>
                      </a:r>
                      <a:r>
                        <a:rPr lang="ru-RU" sz="1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40835" algn="l"/>
                        </a:tabLst>
                        <a:defRPr/>
                      </a:pPr>
                      <a:r>
                        <a:rPr kumimoji="0" lang="ru-RU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617 839,90000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569 674,75300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553 716,96400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7 716,23000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8 051,94000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8 351,49000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97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57 643,50000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57 643,50000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57 643,50000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r>
                        <a:rPr lang="ru-RU" sz="1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911,95000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176 417,50000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177 877,50000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1 620 759,80000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26,7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1 497 925,28700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1 178 437,89600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278,70000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278,70000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278,70000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2 848 629,05000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46,9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2 661 775,80000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2 533 130,40000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211 708,22000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201 512,06000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197 180,70000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112 072,56300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129 080,76300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101 199,37200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280 513,70000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211 042,10000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211927,10000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14 546,00000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15 128,00000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15 773,00000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516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</a:t>
                      </a:r>
                      <a:r>
                        <a:rPr lang="ru-RU" sz="1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муниципального) долга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59 086,26000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67 910,73000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75 811,15000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6 071 705,87300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5 596 441,13300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5 111 327,77200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3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1043608" y="0"/>
            <a:ext cx="7411891" cy="747464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городского округа Лобня 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9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292680"/>
              </p:ext>
            </p:extLst>
          </p:nvPr>
        </p:nvGraphicFramePr>
        <p:xfrm>
          <a:off x="467544" y="200789"/>
          <a:ext cx="8280920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4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1259632" y="0"/>
            <a:ext cx="7560840" cy="636173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округа Лобня по муниципальным программам,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024317"/>
              </p:ext>
            </p:extLst>
          </p:nvPr>
        </p:nvGraphicFramePr>
        <p:xfrm>
          <a:off x="971602" y="563025"/>
          <a:ext cx="7992887" cy="61783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3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207">
                  <a:extLst>
                    <a:ext uri="{9D8B030D-6E8A-4147-A177-3AD203B41FA5}">
                      <a16:colId xmlns:a16="http://schemas.microsoft.com/office/drawing/2014/main" val="2594530999"/>
                    </a:ext>
                  </a:extLst>
                </a:gridCol>
                <a:gridCol w="999111">
                  <a:extLst>
                    <a:ext uri="{9D8B030D-6E8A-4147-A177-3AD203B41FA5}">
                      <a16:colId xmlns:a16="http://schemas.microsoft.com/office/drawing/2014/main" val="1431942775"/>
                    </a:ext>
                  </a:extLst>
                </a:gridCol>
                <a:gridCol w="1213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за 2023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2024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2027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"Здравоохранение»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1 511,92500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460,00000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«Культура и туризм»               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238 420,97431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301 116,33990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276 100,52000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265 904,36000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261 573,00000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«Образование»                 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2 934 561,89365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2 500 703,65221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2 609,959,00000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2 603 875,50000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2 475 083,10000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«Социальная защита населения»                 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58 035,11114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75 574,85000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78 236,78000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76 934,08000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76130,08000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«Спорт»                 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215 974,31185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167 997,90000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211 013,70000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211 042,10000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211 927,10000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«Развитие сельского хозяйства»                 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826,79003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1 645,65200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1 918,00000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1 942,00000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«Экология и окружающая среда»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22 855,94424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31 372,67000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2 583,70000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2 633,70000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2 683,70000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8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«Безопасность и обеспечение безопасности жизнедеятельности населения»                 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55 412,63064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81 642,75908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560,78000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79 560,78000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79 560,78000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«Жилище»                 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40 017,29952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69 389,35375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19 052,78300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38 106,68300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11 176,29200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8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«Развитие инженерной инфраструктуры,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2 776,75145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170 296,88058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100 248,20000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5 040,00000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3 294,00000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«Предпринимательство»                 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419,70621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5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«Управление имуществом и муниципальными финансами»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372 082,77982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489 491,75597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596 945,16000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523 741,43000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516 641,85000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50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институтов гражданского общества, повышение эффективности</a:t>
                      </a:r>
                      <a:r>
                        <a:rPr lang="ru-RU" sz="9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местного самоуправления и реализации молодежной политики»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33 390,23997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31 770,63000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30 742,23000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33 042,99300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32 634,75400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03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«Развитие и</a:t>
                      </a:r>
                      <a:r>
                        <a:rPr lang="ru-RU" sz="9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дорожно-транспортного </a:t>
                      </a:r>
                    </a:p>
                    <a:p>
                      <a:pPr algn="l" fontAlgn="ctr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комплекса» 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167 693,37893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269 263,13594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225 766,95000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163 579,00000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164 989,00000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91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 «Цифровое</a:t>
                      </a:r>
                    </a:p>
                    <a:p>
                      <a:pPr algn="l" fontAlgn="ctr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муниципальное образование» 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74 993,66972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82 410,00000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86 998,000000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83 443,50000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83 838,50000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7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«Архитектура и градостроительство»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253,70693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88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«Формирование  современной комфортной городской среды» 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1 044 537,69002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1 472 956,80767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1 429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982,92000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1 432 168,30700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1 138 282,21600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88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«Строительство</a:t>
                      </a:r>
                      <a:r>
                        <a:rPr lang="ru-RU" sz="9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капитальный ремонт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  социальной инфраструктуры»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1 117 044,61087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4 776 000,02878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249 434,75000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88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«Переселение граждан из  аварийного жилищного фонда»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29 166,04475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67 398,97327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10 473,00000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24 749,30000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56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Итого непрограммных расходов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47 285,17418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95 206,92275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59 789,40000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47 789,40000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47 789,40000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7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ВСЕГО РАСХОДОВ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9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457 840,92702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10 686 118,51220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6 071 705,87300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5 596 441,13300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5 111 327,77200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15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>
          <a:xfrm>
            <a:off x="827584" y="8620"/>
            <a:ext cx="8568952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по муниципальным программам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256097"/>
              </p:ext>
            </p:extLst>
          </p:nvPr>
        </p:nvGraphicFramePr>
        <p:xfrm>
          <a:off x="899592" y="404664"/>
          <a:ext cx="8244408" cy="645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8739225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15616" y="2354189"/>
            <a:ext cx="7764213" cy="3883121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155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</a:t>
            </a:r>
            <a:r>
              <a:rPr lang="ru-RU" sz="15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муниципальное учреждение, осуществляющее оказание муниципальных услуг, выполнение работ и (или) исполнение муниципальных функций в целях обеспечения реализации предусмотренных законодательством Российской Федерации полномочий органов местного самоуправления, финансовое обеспечение деятельности которого осуществляется за счет средств бюджета городского округа на основании бюджетной сметы.</a:t>
            </a:r>
          </a:p>
          <a:p>
            <a:pPr algn="just">
              <a:defRPr/>
            </a:pPr>
            <a:r>
              <a:rPr lang="ru-RU" sz="155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–</a:t>
            </a:r>
            <a:r>
              <a:rPr lang="ru-RU" sz="15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некоммерческая организация, созданная органом исполнительной власти городского округа для выполнения работ, оказания услуг в целях обеспечения реализации полномочий городского округа в сферах образования, культуры, физической культуры и спорта , а также в иных сферах.</a:t>
            </a:r>
          </a:p>
          <a:p>
            <a:pPr algn="just">
              <a:defRPr/>
            </a:pPr>
            <a:r>
              <a:rPr lang="ru-RU" sz="155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</a:t>
            </a:r>
            <a:r>
              <a:rPr lang="ru-RU" sz="155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5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некоммерческая организация,</a:t>
            </a:r>
          </a:p>
          <a:p>
            <a:pPr algn="just">
              <a:defRPr/>
            </a:pPr>
            <a:r>
              <a:rPr lang="ru-RU" sz="15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созданная муниципальным образованием для выполнения работ, оказания услуг в целях осуществления предусмотренных законодательством Российской Федерации полномочий органов местного самоуправления в сферах науки, образования, здравоохранения, культуры, социальной защиты, занятости населения, физической культуры и спорта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87601" y="929091"/>
            <a:ext cx="6688877" cy="1224136"/>
          </a:xfrm>
          <a:prstGeom prst="roundRect">
            <a:avLst/>
          </a:prstGeom>
          <a:solidFill>
            <a:srgbClr val="F0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городском округе Лобня осуществляют свою деятельность:</a:t>
            </a:r>
            <a:b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 казенных учреждений;</a:t>
            </a:r>
            <a:b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- 46 бюджетных учреждений;</a:t>
            </a:r>
            <a:b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- 9 автономных учреждений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81798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 количестве муниципальных учреждений осуществляющих свою деятельность на территории городского округа Лобня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970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38519" y="3859723"/>
            <a:ext cx="5169585" cy="2881646"/>
            <a:chOff x="0" y="635844"/>
            <a:chExt cx="5461616" cy="242597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940067"/>
              <a:ext cx="4320480" cy="21217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592768" y="635844"/>
              <a:ext cx="4868848" cy="21217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75" tIns="20320" rIns="113792" bIns="20320" numCol="1" spcCol="1270" anchor="t" anchorCtr="0">
              <a:noAutofit/>
            </a:bodyPr>
            <a:lstStyle/>
            <a:p>
              <a:pPr marL="0" lvl="1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1600" b="1" kern="1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Комитет по физической культуре, спорту и работе с молодежью Администрации городского округа Лобня:</a:t>
              </a:r>
              <a:endParaRPr lang="ru-RU" sz="1600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ru-RU" sz="1600" kern="1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бюджетных учреждения;</a:t>
              </a: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sz="1600" kern="1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автономное учреждение.</a:t>
              </a:r>
            </a:p>
            <a:p>
              <a:pPr marL="0" lvl="1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1600" b="1" kern="1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Администрация городского округа Лобня:</a:t>
              </a:r>
              <a:endParaRPr lang="ru-RU" sz="1600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ru-RU" sz="1600" kern="1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казенных учреждений;</a:t>
              </a: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</a:t>
              </a:r>
              <a:r>
                <a:rPr lang="ru-RU" sz="1600" kern="1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бюджетных учреждений;</a:t>
              </a: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ru-RU" sz="1600" kern="1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автономных учреждения.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741702" y="1237162"/>
            <a:ext cx="4119446" cy="1643509"/>
          </a:xfrm>
          <a:prstGeom prst="rect">
            <a:avLst/>
          </a:prstGeom>
        </p:spPr>
        <p:txBody>
          <a:bodyPr/>
          <a:lstStyle/>
          <a:p>
            <a:pPr lvl="1" rtl="0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городского округа Лобня: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rtl="0">
              <a:buChar char="•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казенное учреждение;</a:t>
            </a:r>
          </a:p>
          <a:p>
            <a:pPr lvl="1" rtl="0">
              <a:buChar char="•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бюджетных учреждений.</a:t>
            </a:r>
          </a:p>
          <a:p>
            <a:pPr lvl="1" rtl="0"/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79666"/>
            <a:ext cx="8208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Подведомственные учреждения  </a:t>
            </a:r>
          </a:p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главных распорядителей бюджетных средств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3939" y="1221083"/>
            <a:ext cx="3240359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43" y="3501008"/>
            <a:ext cx="3526736" cy="2736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4033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691680" y="102635"/>
            <a:ext cx="5688632" cy="93610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 местные налоги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914580"/>
              </p:ext>
            </p:extLst>
          </p:nvPr>
        </p:nvGraphicFramePr>
        <p:xfrm>
          <a:off x="1187624" y="908720"/>
          <a:ext cx="7848872" cy="5256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4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2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8356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endParaRPr lang="ru-RU" sz="12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ставки</a:t>
                      </a:r>
                      <a:endParaRPr lang="ru-RU" sz="12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Нормативно-правовой акт</a:t>
                      </a:r>
                    </a:p>
                    <a:p>
                      <a:pPr algn="ctr"/>
                      <a:endParaRPr lang="ru-RU" sz="12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и неналоговых доходов</a:t>
                      </a:r>
                      <a:endParaRPr lang="ru-RU" sz="12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82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  в отношении земельных участков:</a:t>
                      </a:r>
                    </a:p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производства;</a:t>
                      </a:r>
                    </a:p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занятых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приобретенных (предоставленных) для жилищного строительства;</a:t>
                      </a:r>
                    </a:p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приобретенных (предоставленных) для личного подсобного хозяйства, садоводства, огородничества или животноводства, а также дачного хозяйства;</a:t>
                      </a:r>
                    </a:p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ограниченных в обороте в соответствии с законодательством Российской Федерации, предоставленных для обеспечения обороны, безопасности и таможенных нужд.</a:t>
                      </a:r>
                    </a:p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1,5%  в отношении прочих земельных участков.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Совета депутатов городского округа Лобня Московской области от  24 ноября 2020 г.      № 214/64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«Об установлении земельного налога на территории городского округа Лобня»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2025г.    8,3%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2024г.   9,0%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   7,7%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6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9021" y="5139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1043608" y="1999458"/>
            <a:ext cx="4000719" cy="1521392"/>
          </a:xfrm>
          <a:prstGeom prst="ellipse">
            <a:avLst/>
          </a:prstGeom>
          <a:ln>
            <a:solidFill>
              <a:srgbClr val="FF66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общеобразовательных учреждений</a:t>
            </a:r>
          </a:p>
        </p:txBody>
      </p:sp>
      <p:sp>
        <p:nvSpPr>
          <p:cNvPr id="12" name="Овал 11"/>
          <p:cNvSpPr/>
          <p:nvPr/>
        </p:nvSpPr>
        <p:spPr>
          <a:xfrm>
            <a:off x="1387783" y="4365104"/>
            <a:ext cx="3656544" cy="1368152"/>
          </a:xfrm>
          <a:prstGeom prst="ellipse">
            <a:avLst/>
          </a:prstGeom>
          <a:ln>
            <a:solidFill>
              <a:srgbClr val="FF66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учреждений дополнительного образования</a:t>
            </a:r>
          </a:p>
        </p:txBody>
      </p:sp>
      <p:sp>
        <p:nvSpPr>
          <p:cNvPr id="14" name="Овал 13"/>
          <p:cNvSpPr/>
          <p:nvPr/>
        </p:nvSpPr>
        <p:spPr>
          <a:xfrm>
            <a:off x="5436096" y="1976416"/>
            <a:ext cx="3161211" cy="1521392"/>
          </a:xfrm>
          <a:prstGeom prst="ellipse">
            <a:avLst/>
          </a:prstGeom>
          <a:ln>
            <a:solidFill>
              <a:srgbClr val="FF66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учреждение молодежной политики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033037" y="589914"/>
            <a:ext cx="6336704" cy="1141186"/>
          </a:xfrm>
          <a:prstGeom prst="flowChartAlternateProcess">
            <a:avLst/>
          </a:prstGeom>
          <a:ln>
            <a:solidFill>
              <a:srgbClr val="FF66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 в 202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в объеме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2 846 629,05000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 в сфере образования осуществляют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36259"/>
            <a:ext cx="3753140" cy="2586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954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114" y="1150835"/>
            <a:ext cx="8318500" cy="5355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 в 2025 году запланированы в сумме 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211 708,22000 тыс. руб.</a:t>
            </a:r>
          </a:p>
          <a:p>
            <a:pPr algn="ctr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в сфере культуры: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обеспечения жителей городского округа услугами организаций культуры,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библиотечного обслуживания населения,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комплектование обеспечения сохранности библиотечных фондов библиотек городского округа,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организации досуга на территории городского округа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Sitka Small" pitchFamily="2" charset="0"/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3980" y="412171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в сфере культуры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85" y="4590662"/>
            <a:ext cx="7972090" cy="20977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647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5" y="1124744"/>
            <a:ext cx="7416824" cy="5275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на физическую культуру и спорт в 2025 году запланированы в сумме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280 513,70000 тыс. руб.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Sitka Small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расходов в сфере физической культуры и спорта: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вовлечение жителей города Лобня в систематические занятия физической культурой и спортом,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создание условий для инвалидов и лиц с ограниченными возможностями здоровья заниматься физической культурой и спортом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987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9512" y="44624"/>
            <a:ext cx="9144000" cy="1223963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физической культуры и спорта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77072"/>
            <a:ext cx="7344815" cy="25639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742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547664" y="42025"/>
            <a:ext cx="6417581" cy="85399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жилищно-коммунальное хозяйство  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</a:t>
            </a:r>
          </a:p>
        </p:txBody>
      </p:sp>
      <p:sp>
        <p:nvSpPr>
          <p:cNvPr id="43011" name="Текст 12"/>
          <p:cNvSpPr>
            <a:spLocks noGrp="1"/>
          </p:cNvSpPr>
          <p:nvPr>
            <p:ph sz="half" idx="1"/>
          </p:nvPr>
        </p:nvSpPr>
        <p:spPr>
          <a:xfrm>
            <a:off x="395536" y="804332"/>
            <a:ext cx="8532440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Жилищное хозяйство  79 619,40000 тыс. руб.</a:t>
            </a:r>
          </a:p>
          <a:p>
            <a:pPr marL="0" indent="0" algn="ctr">
              <a:buNone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Взнос в Фонд капитального ремонта общего имущества многоквартирных домов, за помещения, находящиеся в муниципальной собственности. Оснащение МКД общедомовыми приборами учета энергетических ресурсов и воды. Проведение капитального ремонта и ремонта подъездов МКД. Мероприятия по переселению граждан из аварийного жилого фонда  </a:t>
            </a:r>
          </a:p>
          <a:p>
            <a:pPr marL="0" indent="0" algn="just">
              <a:buNone/>
            </a:pPr>
            <a:endParaRPr lang="ru-RU" altLang="ru-RU" sz="1300" dirty="0">
              <a:solidFill>
                <a:schemeClr val="tx2">
                  <a:lumMod val="50000"/>
                </a:schemeClr>
              </a:solidFill>
              <a:highlight>
                <a:srgbClr val="00FFFF"/>
              </a:highlight>
              <a:latin typeface="Sitka Small" pitchFamily="2" charset="0"/>
              <a:cs typeface="Times New Roman" pitchFamily="18" charset="0"/>
            </a:endParaRPr>
          </a:p>
        </p:txBody>
      </p:sp>
      <p:sp>
        <p:nvSpPr>
          <p:cNvPr id="43008" name="Прямоугольник 43007">
            <a:extLst>
              <a:ext uri="{FF2B5EF4-FFF2-40B4-BE49-F238E27FC236}">
                <a16:creationId xmlns:a16="http://schemas.microsoft.com/office/drawing/2014/main" id="{F0C1BA6C-636D-47E7-B6BC-7C8182A80A5D}"/>
              </a:ext>
            </a:extLst>
          </p:cNvPr>
          <p:cNvSpPr/>
          <p:nvPr/>
        </p:nvSpPr>
        <p:spPr>
          <a:xfrm>
            <a:off x="4354359" y="5137696"/>
            <a:ext cx="478964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хозяйство </a:t>
            </a:r>
          </a:p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100 162,20000 тыс. руб.</a:t>
            </a:r>
          </a:p>
          <a:p>
            <a:pPr algn="ctr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Разработка, актуализация схем водоснабжения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водоотведения</a:t>
            </a:r>
          </a:p>
          <a:p>
            <a:pPr algn="ctr"/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реконструкция объектов коммунальной  инфраструктуры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F14E28-590F-4ED7-AB9C-27F659B440F6}"/>
              </a:ext>
            </a:extLst>
          </p:cNvPr>
          <p:cNvSpPr/>
          <p:nvPr/>
        </p:nvSpPr>
        <p:spPr>
          <a:xfrm>
            <a:off x="899592" y="2324753"/>
            <a:ext cx="402122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 </a:t>
            </a:r>
          </a:p>
          <a:p>
            <a:pPr algn="ctr"/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1 429 982,92000 тыс. руб.</a:t>
            </a:r>
          </a:p>
          <a:p>
            <a:pPr algn="ctr"/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старых, устройство новых тротуаров и автопарковок. Санитарное содержание территории города. Благоустройство общественных территорий. Обустройство  и содержание дворовых территорий, включая установку и модернизацию детских игровых, спортивных  и иных площадок. Организация наружного освещения.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обеспечение деятельности (оказание услуг) муниципальных учреждений в сфере похоронного дела</a:t>
            </a:r>
            <a:endParaRPr lang="ru-RU" alt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54" y="2271678"/>
            <a:ext cx="405638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59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853210" y="211686"/>
            <a:ext cx="8047124" cy="584820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дорожное хозяйство</a:t>
            </a:r>
            <a:br>
              <a:rPr lang="ru-RU" altLang="ru-RU" sz="2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2025 году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07B0ED-A5D8-4651-9584-CDD6F3DB26AE}"/>
              </a:ext>
            </a:extLst>
          </p:cNvPr>
          <p:cNvSpPr/>
          <p:nvPr/>
        </p:nvSpPr>
        <p:spPr>
          <a:xfrm>
            <a:off x="467544" y="2587589"/>
            <a:ext cx="47824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ямочный ремонт автомобильных дорог  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80 404,58000 тыс. руб.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E39BEA-B876-44B4-BD72-BF820D82CEAF}"/>
              </a:ext>
            </a:extLst>
          </p:cNvPr>
          <p:cNvSpPr/>
          <p:nvPr/>
        </p:nvSpPr>
        <p:spPr>
          <a:xfrm>
            <a:off x="4858828" y="2615220"/>
            <a:ext cx="4873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асфальтового покрытия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дворовых территорий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75 000,00000 тыс. руб.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059E1DF-4820-45B0-8525-3F3B70BBA269}"/>
              </a:ext>
            </a:extLst>
          </p:cNvPr>
          <p:cNvSpPr/>
          <p:nvPr/>
        </p:nvSpPr>
        <p:spPr>
          <a:xfrm>
            <a:off x="5364088" y="1398569"/>
            <a:ext cx="4023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движения 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12 300,00000 тыс. руб.</a:t>
            </a:r>
            <a:endParaRPr lang="ru-RU" alt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DA98BE-55C6-5241-EE0A-9330DD573D61}"/>
              </a:ext>
            </a:extLst>
          </p:cNvPr>
          <p:cNvSpPr txBox="1"/>
          <p:nvPr/>
        </p:nvSpPr>
        <p:spPr>
          <a:xfrm>
            <a:off x="684114" y="1384841"/>
            <a:ext cx="5016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транспортной безопасности населения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11 800,00000 тыс. руб.</a:t>
            </a:r>
          </a:p>
        </p:txBody>
      </p:sp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14" y="4099254"/>
            <a:ext cx="3922720" cy="25910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35" y="4184621"/>
            <a:ext cx="4362398" cy="24919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94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048672" cy="108012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«Здравоохранение»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164840"/>
              </p:ext>
            </p:extLst>
          </p:nvPr>
        </p:nvGraphicFramePr>
        <p:xfrm>
          <a:off x="1187624" y="1412776"/>
          <a:ext cx="7759168" cy="410445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520111">
                  <a:extLst>
                    <a:ext uri="{9D8B030D-6E8A-4147-A177-3AD203B41FA5}">
                      <a16:colId xmlns:a16="http://schemas.microsoft.com/office/drawing/2014/main" val="3659167816"/>
                    </a:ext>
                  </a:extLst>
                </a:gridCol>
                <a:gridCol w="1037693">
                  <a:extLst>
                    <a:ext uri="{9D8B030D-6E8A-4147-A177-3AD203B41FA5}">
                      <a16:colId xmlns:a16="http://schemas.microsoft.com/office/drawing/2014/main" val="3215095727"/>
                    </a:ext>
                  </a:extLst>
                </a:gridCol>
                <a:gridCol w="829329">
                  <a:extLst>
                    <a:ext uri="{9D8B030D-6E8A-4147-A177-3AD203B41FA5}">
                      <a16:colId xmlns:a16="http://schemas.microsoft.com/office/drawing/2014/main" val="3727435951"/>
                    </a:ext>
                  </a:extLst>
                </a:gridCol>
                <a:gridCol w="889451">
                  <a:extLst>
                    <a:ext uri="{9D8B030D-6E8A-4147-A177-3AD203B41FA5}">
                      <a16:colId xmlns:a16="http://schemas.microsoft.com/office/drawing/2014/main" val="204787827"/>
                    </a:ext>
                  </a:extLst>
                </a:gridCol>
                <a:gridCol w="779613">
                  <a:extLst>
                    <a:ext uri="{9D8B030D-6E8A-4147-A177-3AD203B41FA5}">
                      <a16:colId xmlns:a16="http://schemas.microsoft.com/office/drawing/2014/main" val="928864037"/>
                    </a:ext>
                  </a:extLst>
                </a:gridCol>
                <a:gridCol w="838875">
                  <a:extLst>
                    <a:ext uri="{9D8B030D-6E8A-4147-A177-3AD203B41FA5}">
                      <a16:colId xmlns:a16="http://schemas.microsoft.com/office/drawing/2014/main" val="152278865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663160459"/>
                    </a:ext>
                  </a:extLst>
                </a:gridCol>
              </a:tblGrid>
              <a:tr h="79987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r>
                        <a:rPr kumimoji="0" lang="ru-RU" alt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409548"/>
                  </a:ext>
                </a:extLst>
              </a:tr>
              <a:tr h="1066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extLst>
                  <a:ext uri="{0D108BD9-81ED-4DB2-BD59-A6C34878D82A}">
                    <a16:rowId xmlns:a16="http://schemas.microsoft.com/office/drawing/2014/main" val="35947587"/>
                  </a:ext>
                </a:extLst>
              </a:tr>
              <a:tr h="14382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Диспансеризация определенных групп взрослого населения Московской области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extLst>
                  <a:ext uri="{0D108BD9-81ED-4DB2-BD59-A6C34878D82A}">
                    <a16:rowId xmlns:a16="http://schemas.microsoft.com/office/drawing/2014/main" val="3629759373"/>
                  </a:ext>
                </a:extLst>
              </a:tr>
              <a:tr h="799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Жилье – медикам, нуждающимся в обеспечении жильем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extLst>
                  <a:ext uri="{0D108BD9-81ED-4DB2-BD59-A6C34878D82A}">
                    <a16:rowId xmlns:a16="http://schemas.microsoft.com/office/drawing/2014/main" val="3071927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87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202241" y="232341"/>
            <a:ext cx="7560840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«Культура»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823033"/>
              </p:ext>
            </p:extLst>
          </p:nvPr>
        </p:nvGraphicFramePr>
        <p:xfrm>
          <a:off x="1000835" y="1340768"/>
          <a:ext cx="7963652" cy="446954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052521">
                  <a:extLst>
                    <a:ext uri="{9D8B030D-6E8A-4147-A177-3AD203B41FA5}">
                      <a16:colId xmlns:a16="http://schemas.microsoft.com/office/drawing/2014/main" val="2939310498"/>
                    </a:ext>
                  </a:extLst>
                </a:gridCol>
                <a:gridCol w="981167">
                  <a:extLst>
                    <a:ext uri="{9D8B030D-6E8A-4147-A177-3AD203B41FA5}">
                      <a16:colId xmlns:a16="http://schemas.microsoft.com/office/drawing/2014/main" val="2654459412"/>
                    </a:ext>
                  </a:extLst>
                </a:gridCol>
                <a:gridCol w="872149">
                  <a:extLst>
                    <a:ext uri="{9D8B030D-6E8A-4147-A177-3AD203B41FA5}">
                      <a16:colId xmlns:a16="http://schemas.microsoft.com/office/drawing/2014/main" val="740239887"/>
                    </a:ext>
                  </a:extLst>
                </a:gridCol>
                <a:gridCol w="799471">
                  <a:extLst>
                    <a:ext uri="{9D8B030D-6E8A-4147-A177-3AD203B41FA5}">
                      <a16:colId xmlns:a16="http://schemas.microsoft.com/office/drawing/2014/main" val="3712144566"/>
                    </a:ext>
                  </a:extLst>
                </a:gridCol>
                <a:gridCol w="799471">
                  <a:extLst>
                    <a:ext uri="{9D8B030D-6E8A-4147-A177-3AD203B41FA5}">
                      <a16:colId xmlns:a16="http://schemas.microsoft.com/office/drawing/2014/main" val="1230087458"/>
                    </a:ext>
                  </a:extLst>
                </a:gridCol>
                <a:gridCol w="695743">
                  <a:extLst>
                    <a:ext uri="{9D8B030D-6E8A-4147-A177-3AD203B41FA5}">
                      <a16:colId xmlns:a16="http://schemas.microsoft.com/office/drawing/2014/main" val="1335567968"/>
                    </a:ext>
                  </a:extLst>
                </a:gridCol>
                <a:gridCol w="763130">
                  <a:extLst>
                    <a:ext uri="{9D8B030D-6E8A-4147-A177-3AD203B41FA5}">
                      <a16:colId xmlns:a16="http://schemas.microsoft.com/office/drawing/2014/main" val="125248785"/>
                    </a:ext>
                  </a:extLst>
                </a:gridCol>
              </a:tblGrid>
              <a:tr h="100811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endParaRPr kumimoji="0" lang="ru-RU" alt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1685C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424745"/>
                  </a:ext>
                </a:extLst>
              </a:tr>
              <a:tr h="936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extLst>
                  <a:ext uri="{0D108BD9-81ED-4DB2-BD59-A6C34878D82A}">
                    <a16:rowId xmlns:a16="http://schemas.microsoft.com/office/drawing/2014/main" val="1829556052"/>
                  </a:ext>
                </a:extLst>
              </a:tr>
              <a:tr h="235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Цифровизация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музейных фондов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extLst>
                  <a:ext uri="{0D108BD9-81ED-4DB2-BD59-A6C34878D82A}">
                    <a16:rowId xmlns:a16="http://schemas.microsoft.com/office/drawing/2014/main" val="3093129164"/>
                  </a:ext>
                </a:extLst>
              </a:tr>
              <a:tr h="558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роста числа пользователей муниципальных библиотек Московской области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9123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17363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17363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extLst>
                  <a:ext uri="{0D108BD9-81ED-4DB2-BD59-A6C34878D82A}">
                    <a16:rowId xmlns:a16="http://schemas.microsoft.com/office/drawing/2014/main" val="3718029462"/>
                  </a:ext>
                </a:extLst>
              </a:tr>
              <a:tr h="361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посещений организаций культуры по отношению к уровню 2017 года (в части посещений библиотек)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105785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86400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86700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87300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extLst>
                  <a:ext uri="{0D108BD9-81ED-4DB2-BD59-A6C34878D82A}">
                    <a16:rowId xmlns:a16="http://schemas.microsoft.com/office/drawing/2014/main" val="2679956886"/>
                  </a:ext>
                </a:extLst>
              </a:tr>
              <a:tr h="361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переоснащенных муниципальных библиотек по модельному стандарту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extLst>
                  <a:ext uri="{0D108BD9-81ED-4DB2-BD59-A6C34878D82A}">
                    <a16:rowId xmlns:a16="http://schemas.microsoft.com/office/drawing/2014/main" val="2976241312"/>
                  </a:ext>
                </a:extLst>
              </a:tr>
              <a:tr h="336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посещений мероприятий организаций культуры (приоритетный на 2024 год) 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единиц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435.164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499.329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643.975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717.140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800.636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extLst>
                  <a:ext uri="{0D108BD9-81ED-4DB2-BD59-A6C34878D82A}">
                    <a16:rowId xmlns:a16="http://schemas.microsoft.com/office/drawing/2014/main" val="546546230"/>
                  </a:ext>
                </a:extLst>
              </a:tr>
              <a:tr h="531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принимающих участие в добровольческой деятельности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extLst>
                  <a:ext uri="{0D108BD9-81ED-4DB2-BD59-A6C34878D82A}">
                    <a16:rowId xmlns:a16="http://schemas.microsoft.com/office/drawing/2014/main" val="3913557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75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128792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963388"/>
              </p:ext>
            </p:extLst>
          </p:nvPr>
        </p:nvGraphicFramePr>
        <p:xfrm>
          <a:off x="899592" y="1772816"/>
          <a:ext cx="8123977" cy="359014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505117">
                  <a:extLst>
                    <a:ext uri="{9D8B030D-6E8A-4147-A177-3AD203B41FA5}">
                      <a16:colId xmlns:a16="http://schemas.microsoft.com/office/drawing/2014/main" val="3882756183"/>
                    </a:ext>
                  </a:extLst>
                </a:gridCol>
                <a:gridCol w="960105">
                  <a:extLst>
                    <a:ext uri="{9D8B030D-6E8A-4147-A177-3AD203B41FA5}">
                      <a16:colId xmlns:a16="http://schemas.microsoft.com/office/drawing/2014/main" val="1110681608"/>
                    </a:ext>
                  </a:extLst>
                </a:gridCol>
                <a:gridCol w="590835">
                  <a:extLst>
                    <a:ext uri="{9D8B030D-6E8A-4147-A177-3AD203B41FA5}">
                      <a16:colId xmlns:a16="http://schemas.microsoft.com/office/drawing/2014/main" val="1753378724"/>
                    </a:ext>
                  </a:extLst>
                </a:gridCol>
                <a:gridCol w="516980">
                  <a:extLst>
                    <a:ext uri="{9D8B030D-6E8A-4147-A177-3AD203B41FA5}">
                      <a16:colId xmlns:a16="http://schemas.microsoft.com/office/drawing/2014/main" val="140066011"/>
                    </a:ext>
                  </a:extLst>
                </a:gridCol>
                <a:gridCol w="590835">
                  <a:extLst>
                    <a:ext uri="{9D8B030D-6E8A-4147-A177-3AD203B41FA5}">
                      <a16:colId xmlns:a16="http://schemas.microsoft.com/office/drawing/2014/main" val="2913210411"/>
                    </a:ext>
                  </a:extLst>
                </a:gridCol>
                <a:gridCol w="516980">
                  <a:extLst>
                    <a:ext uri="{9D8B030D-6E8A-4147-A177-3AD203B41FA5}">
                      <a16:colId xmlns:a16="http://schemas.microsoft.com/office/drawing/2014/main" val="3593695214"/>
                    </a:ext>
                  </a:extLst>
                </a:gridCol>
                <a:gridCol w="443125">
                  <a:extLst>
                    <a:ext uri="{9D8B030D-6E8A-4147-A177-3AD203B41FA5}">
                      <a16:colId xmlns:a16="http://schemas.microsoft.com/office/drawing/2014/main" val="4030810888"/>
                    </a:ext>
                  </a:extLst>
                </a:gridCol>
              </a:tblGrid>
              <a:tr h="1099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приоритетных объектов, доступных для инвалидов и других маломобильных групп населения в сфере культуры и дополнительного образования сферы культуры, в общем количестве приоритетных объектов в сфере культуры и дополнительного образования сферы культуры в Московской области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extLst>
                  <a:ext uri="{0D108BD9-81ED-4DB2-BD59-A6C34878D82A}">
                    <a16:rowId xmlns:a16="http://schemas.microsoft.com/office/drawing/2014/main" val="1258762250"/>
                  </a:ext>
                </a:extLst>
              </a:tr>
              <a:tr h="266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 сферы культуры 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extLst>
                  <a:ext uri="{0D108BD9-81ED-4DB2-BD59-A6C34878D82A}">
                    <a16:rowId xmlns:a16="http://schemas.microsoft.com/office/drawing/2014/main" val="1305534180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осваивающих дополнительные предпрофессиональные программы в области искусств за счет бюджетных средств от общего количества обучающихся в детских школах искусств за счет бюджетных средств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40,8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41,6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42,4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extLst>
                  <a:ext uri="{0D108BD9-81ED-4DB2-BD59-A6C34878D82A}">
                    <a16:rowId xmlns:a16="http://schemas.microsoft.com/office/drawing/2014/main" val="605652601"/>
                  </a:ext>
                </a:extLst>
              </a:tr>
              <a:tr h="732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оснащенных образовательных учреждений в сфере культуры (детских школ искусств по видам искусств) музыкальными инструментами, оборудованием и учебными материалами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extLst>
                  <a:ext uri="{0D108BD9-81ED-4DB2-BD59-A6C34878D82A}">
                    <a16:rowId xmlns:a16="http://schemas.microsoft.com/office/drawing/2014/main" val="4055816117"/>
                  </a:ext>
                </a:extLst>
              </a:tr>
              <a:tr h="752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оснащенных образовательных организаций в сфере культуры (детские школы искусств по видам искусств и училищ) музыкальными инструментами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extLst>
                  <a:ext uri="{0D108BD9-81ED-4DB2-BD59-A6C34878D82A}">
                    <a16:rowId xmlns:a16="http://schemas.microsoft.com/office/drawing/2014/main" val="1601843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28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475654" y="116632"/>
            <a:ext cx="6192688" cy="648072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«Образование»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105264"/>
              </p:ext>
            </p:extLst>
          </p:nvPr>
        </p:nvGraphicFramePr>
        <p:xfrm>
          <a:off x="827584" y="1196752"/>
          <a:ext cx="8212166" cy="465545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355976">
                  <a:extLst>
                    <a:ext uri="{9D8B030D-6E8A-4147-A177-3AD203B41FA5}">
                      <a16:colId xmlns:a16="http://schemas.microsoft.com/office/drawing/2014/main" val="418782955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327867774"/>
                    </a:ext>
                  </a:extLst>
                </a:gridCol>
                <a:gridCol w="718980">
                  <a:extLst>
                    <a:ext uri="{9D8B030D-6E8A-4147-A177-3AD203B41FA5}">
                      <a16:colId xmlns:a16="http://schemas.microsoft.com/office/drawing/2014/main" val="2427054107"/>
                    </a:ext>
                  </a:extLst>
                </a:gridCol>
                <a:gridCol w="557065">
                  <a:extLst>
                    <a:ext uri="{9D8B030D-6E8A-4147-A177-3AD203B41FA5}">
                      <a16:colId xmlns:a16="http://schemas.microsoft.com/office/drawing/2014/main" val="841000097"/>
                    </a:ext>
                  </a:extLst>
                </a:gridCol>
                <a:gridCol w="564540">
                  <a:extLst>
                    <a:ext uri="{9D8B030D-6E8A-4147-A177-3AD203B41FA5}">
                      <a16:colId xmlns:a16="http://schemas.microsoft.com/office/drawing/2014/main" val="1340699577"/>
                    </a:ext>
                  </a:extLst>
                </a:gridCol>
                <a:gridCol w="572016">
                  <a:extLst>
                    <a:ext uri="{9D8B030D-6E8A-4147-A177-3AD203B41FA5}">
                      <a16:colId xmlns:a16="http://schemas.microsoft.com/office/drawing/2014/main" val="1797938783"/>
                    </a:ext>
                  </a:extLst>
                </a:gridCol>
                <a:gridCol w="579493">
                  <a:extLst>
                    <a:ext uri="{9D8B030D-6E8A-4147-A177-3AD203B41FA5}">
                      <a16:colId xmlns:a16="http://schemas.microsoft.com/office/drawing/2014/main" val="4049692387"/>
                    </a:ext>
                  </a:extLst>
                </a:gridCol>
              </a:tblGrid>
              <a:tr h="13653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r>
                        <a:rPr kumimoji="0" lang="ru-RU" alt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46178"/>
                  </a:ext>
                </a:extLst>
              </a:tr>
              <a:tr h="136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extLst>
                  <a:ext uri="{0D108BD9-81ED-4DB2-BD59-A6C34878D82A}">
                    <a16:rowId xmlns:a16="http://schemas.microsoft.com/office/drawing/2014/main" val="3918331189"/>
                  </a:ext>
                </a:extLst>
              </a:tr>
              <a:tr h="341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дошкольного образования для детей в возрасте от трех до семи лет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extLst>
                  <a:ext uri="{0D108BD9-81ED-4DB2-BD59-A6C34878D82A}">
                    <a16:rowId xmlns:a16="http://schemas.microsoft.com/office/drawing/2014/main" val="3679378725"/>
                  </a:ext>
                </a:extLst>
              </a:tr>
              <a:tr h="579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 общеобразовательных организациях в Московской области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extLst>
                  <a:ext uri="{0D108BD9-81ED-4DB2-BD59-A6C34878D82A}">
                    <a16:rowId xmlns:a16="http://schemas.microsoft.com/office/drawing/2014/main" val="402411871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 среднемесячному доходу от трудовой деятельности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107,9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extLst>
                  <a:ext uri="{0D108BD9-81ED-4DB2-BD59-A6C34878D82A}">
                    <a16:rowId xmlns:a16="http://schemas.microsoft.com/office/drawing/2014/main" val="865308364"/>
                  </a:ext>
                </a:extLst>
              </a:tr>
              <a:tr h="409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выпускников текущего года, набравших 250 баллов и более по 3 предметам, к общему количеству выпускников текущего года, сдавших ЕГЭ по 3 и более предметам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extLst>
                  <a:ext uri="{0D108BD9-81ED-4DB2-BD59-A6C34878D82A}">
                    <a16:rowId xmlns:a16="http://schemas.microsoft.com/office/drawing/2014/main" val="2256851203"/>
                  </a:ext>
                </a:extLst>
              </a:tr>
              <a:tr h="750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обучающихся, получающих начальное общее образование 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extLst>
                  <a:ext uri="{0D108BD9-81ED-4DB2-BD59-A6C34878D82A}">
                    <a16:rowId xmlns:a16="http://schemas.microsoft.com/office/drawing/2014/main" val="2647625426"/>
                  </a:ext>
                </a:extLst>
              </a:tr>
              <a:tr h="341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объектов, в которых в полном объеме выполнены мероприятия по капитальному ремонту общеобразовательных организаций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extLst>
                  <a:ext uri="{0D108BD9-81ED-4DB2-BD59-A6C34878D82A}">
                    <a16:rowId xmlns:a16="http://schemas.microsoft.com/office/drawing/2014/main" val="1205133465"/>
                  </a:ext>
                </a:extLst>
              </a:tr>
              <a:tr h="682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extLst>
                  <a:ext uri="{0D108BD9-81ED-4DB2-BD59-A6C34878D82A}">
                    <a16:rowId xmlns:a16="http://schemas.microsoft.com/office/drawing/2014/main" val="1059888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24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972763" y="116632"/>
            <a:ext cx="7776864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«Образование»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697375"/>
              </p:ext>
            </p:extLst>
          </p:nvPr>
        </p:nvGraphicFramePr>
        <p:xfrm>
          <a:off x="979389" y="541330"/>
          <a:ext cx="8057107" cy="4327829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888755">
                  <a:extLst>
                    <a:ext uri="{9D8B030D-6E8A-4147-A177-3AD203B41FA5}">
                      <a16:colId xmlns:a16="http://schemas.microsoft.com/office/drawing/2014/main" val="64660288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91449768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84979248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53816964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34457016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0732009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8951445"/>
                    </a:ext>
                  </a:extLst>
                </a:gridCol>
              </a:tblGrid>
              <a:tr h="566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 инвалидов школьного возраста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extLst>
                  <a:ext uri="{0D108BD9-81ED-4DB2-BD59-A6C34878D82A}">
                    <a16:rowId xmlns:a16="http://schemas.microsoft.com/office/drawing/2014/main" val="3128204483"/>
                  </a:ext>
                </a:extLst>
              </a:tr>
              <a:tr h="598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 в возрасте от 5 до 18 лет, получающих дополнительное образование, в общей численности детей-инвалидов такого возраста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extLst>
                  <a:ext uri="{0D108BD9-81ED-4DB2-BD59-A6C34878D82A}">
                    <a16:rowId xmlns:a16="http://schemas.microsoft.com/office/drawing/2014/main" val="360602020"/>
                  </a:ext>
                </a:extLst>
              </a:tr>
              <a:tr h="36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 общеобразовательных организаций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extLst>
                  <a:ext uri="{0D108BD9-81ED-4DB2-BD59-A6C34878D82A}">
                    <a16:rowId xmlns:a16="http://schemas.microsoft.com/office/drawing/2014/main" val="1624723834"/>
                  </a:ext>
                </a:extLst>
              </a:tr>
              <a:tr h="354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дошкольного образования для детей в возрасте до 3-х лет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extLst>
                  <a:ext uri="{0D108BD9-81ED-4DB2-BD59-A6C34878D82A}">
                    <a16:rowId xmlns:a16="http://schemas.microsoft.com/office/drawing/2014/main" val="2647912810"/>
                  </a:ext>
                </a:extLst>
              </a:tr>
              <a:tr h="14300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Созданы дополнительные места в субъектах Российской Федерации для детей в возрасте от 1,5 до 3 лет любой направленности в организациях, осуществляющих образовательную деятельность (за исключением государственных и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extLst>
                  <a:ext uri="{0D108BD9-81ED-4DB2-BD59-A6C34878D82A}">
                    <a16:rowId xmlns:a16="http://schemas.microsoft.com/office/drawing/2014/main" val="2626905416"/>
                  </a:ext>
                </a:extLst>
              </a:tr>
              <a:tr h="586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 Московской области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extLst>
                  <a:ext uri="{0D108BD9-81ED-4DB2-BD59-A6C34878D82A}">
                    <a16:rowId xmlns:a16="http://schemas.microsoft.com/office/drawing/2014/main" val="3393658741"/>
                  </a:ext>
                </a:extLst>
              </a:tr>
              <a:tr h="432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 5 до 18 лет, охваченных дополнительным образованием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extLst>
                  <a:ext uri="{0D108BD9-81ED-4DB2-BD59-A6C34878D82A}">
                    <a16:rowId xmlns:a16="http://schemas.microsoft.com/office/drawing/2014/main" val="3689522391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064549"/>
              </p:ext>
            </p:extLst>
          </p:nvPr>
        </p:nvGraphicFramePr>
        <p:xfrm>
          <a:off x="972763" y="4869160"/>
          <a:ext cx="8063732" cy="14531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5381">
                  <a:extLst>
                    <a:ext uri="{9D8B030D-6E8A-4147-A177-3AD203B41FA5}">
                      <a16:colId xmlns:a16="http://schemas.microsoft.com/office/drawing/2014/main" val="4899358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04059969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28814363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77374323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66044154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800350549"/>
                    </a:ext>
                  </a:extLst>
                </a:gridCol>
                <a:gridCol w="504055">
                  <a:extLst>
                    <a:ext uri="{9D8B030D-6E8A-4147-A177-3AD203B41FA5}">
                      <a16:colId xmlns:a16="http://schemas.microsoft.com/office/drawing/2014/main" val="863569100"/>
                    </a:ext>
                  </a:extLst>
                </a:gridCol>
              </a:tblGrid>
              <a:tr h="858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 (нарастающим итогом)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extLst>
                  <a:ext uri="{0D108BD9-81ED-4DB2-BD59-A6C34878D82A}">
                    <a16:rowId xmlns:a16="http://schemas.microsoft.com/office/drawing/2014/main" val="2403439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Созданы новые места в образовательных организациях различных типов для реализации дополнительных общеразвивающих программ всех направленностей (нарастающим итогом)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b="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0475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267744" y="161212"/>
            <a:ext cx="5112568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 местные налоги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349881"/>
              </p:ext>
            </p:extLst>
          </p:nvPr>
        </p:nvGraphicFramePr>
        <p:xfrm>
          <a:off x="971600" y="764704"/>
          <a:ext cx="8064896" cy="56193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6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3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9731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endParaRPr lang="ru-RU" sz="12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ставки</a:t>
                      </a:r>
                      <a:endParaRPr lang="ru-RU" sz="12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 -правовой акт</a:t>
                      </a:r>
                    </a:p>
                    <a:p>
                      <a:pPr algn="ctr"/>
                      <a:endParaRPr lang="ru-RU" sz="12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и неналоговых доходов</a:t>
                      </a:r>
                      <a:endParaRPr lang="ru-RU" sz="12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488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случае если к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адастровая стоимость объекта не превышает 300 млн. рублей: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квартира, комната - 0,1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жилой дом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незавершенного строительства в случае, если проектируемым назначением таких объектов является жилой дом,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единые недвижимые комплексы, в состав которых входит хотя бы один жилой дом,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гаражи и машино-места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хозяйственные строения или сооружения, площадь каждого из которых превышает 50 квадратных метров и которые расположены на земельных участках, предоставленных для ведения личного подсобного, дачного хозяйства, огородничества, садоводства или индивидуального жилищного строительства,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объектов налогообложения, включенных в перечень, определяемый в соответствии с пунктом 7 статьи 378.2 Налогового кодекса Российской Федерации, в отношении объектов налогообложения, предусмотренных абзацем вторым пункта 10 статьи 378.2 Налогового кодекса Российской Федерации,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 процента.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 налогообложения, кадастровая стоимость каждого из которых превышает 300 млн. рублей, - 2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прочих объектов налогообложения - 0,5 процента.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Совета депутатов городского округа Лобня Московской области от                24 ноября 2020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№ 215/64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«Об установлении налога на имущество физических лиц на территории городского округа Лобня»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buFontTx/>
                        <a:buChar char="-"/>
                      </a:pP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2025г.   3,5%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2024г.   2,8%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   3,6%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9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95534" y="188640"/>
            <a:ext cx="8352928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защита населения»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266341"/>
              </p:ext>
            </p:extLst>
          </p:nvPr>
        </p:nvGraphicFramePr>
        <p:xfrm>
          <a:off x="827585" y="980728"/>
          <a:ext cx="8136902" cy="5022717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578340">
                  <a:extLst>
                    <a:ext uri="{9D8B030D-6E8A-4147-A177-3AD203B41FA5}">
                      <a16:colId xmlns:a16="http://schemas.microsoft.com/office/drawing/2014/main" val="2166818891"/>
                    </a:ext>
                  </a:extLst>
                </a:gridCol>
                <a:gridCol w="1061010">
                  <a:extLst>
                    <a:ext uri="{9D8B030D-6E8A-4147-A177-3AD203B41FA5}">
                      <a16:colId xmlns:a16="http://schemas.microsoft.com/office/drawing/2014/main" val="799122786"/>
                    </a:ext>
                  </a:extLst>
                </a:gridCol>
                <a:gridCol w="545840">
                  <a:extLst>
                    <a:ext uri="{9D8B030D-6E8A-4147-A177-3AD203B41FA5}">
                      <a16:colId xmlns:a16="http://schemas.microsoft.com/office/drawing/2014/main" val="3161908623"/>
                    </a:ext>
                  </a:extLst>
                </a:gridCol>
                <a:gridCol w="545840">
                  <a:extLst>
                    <a:ext uri="{9D8B030D-6E8A-4147-A177-3AD203B41FA5}">
                      <a16:colId xmlns:a16="http://schemas.microsoft.com/office/drawing/2014/main" val="2812793445"/>
                    </a:ext>
                  </a:extLst>
                </a:gridCol>
                <a:gridCol w="467863">
                  <a:extLst>
                    <a:ext uri="{9D8B030D-6E8A-4147-A177-3AD203B41FA5}">
                      <a16:colId xmlns:a16="http://schemas.microsoft.com/office/drawing/2014/main" val="1343733134"/>
                    </a:ext>
                  </a:extLst>
                </a:gridCol>
                <a:gridCol w="470148">
                  <a:extLst>
                    <a:ext uri="{9D8B030D-6E8A-4147-A177-3AD203B41FA5}">
                      <a16:colId xmlns:a16="http://schemas.microsoft.com/office/drawing/2014/main" val="3785218443"/>
                    </a:ext>
                  </a:extLst>
                </a:gridCol>
                <a:gridCol w="467861">
                  <a:extLst>
                    <a:ext uri="{9D8B030D-6E8A-4147-A177-3AD203B41FA5}">
                      <a16:colId xmlns:a16="http://schemas.microsoft.com/office/drawing/2014/main" val="2606550788"/>
                    </a:ext>
                  </a:extLst>
                </a:gridCol>
              </a:tblGrid>
              <a:tr h="5256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r>
                        <a:rPr kumimoji="0" lang="ru-RU" alt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1685C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343829"/>
                  </a:ext>
                </a:extLst>
              </a:tr>
              <a:tr h="442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172442537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граждан старшего возраста, ведущих активный образ жизни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353835773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получивших адресную материальную помощь, от общего числа обратившихся граждан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1891210894"/>
                  </a:ext>
                </a:extLst>
              </a:tr>
              <a:tr h="432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получателей пенсии за выслугу лет лицам, замещающим муниципальные должности и должности муниципальной службы, в связи с выходом на пенсию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2726696333"/>
                  </a:ext>
                </a:extLst>
              </a:tr>
              <a:tr h="420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83,54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857303025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60,21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109397239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поддержка органами местного самоуправления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3541141169"/>
                  </a:ext>
                </a:extLst>
              </a:tr>
              <a:tr h="525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социальной защиты населения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1450846137"/>
                  </a:ext>
                </a:extLst>
              </a:tr>
              <a:tr h="33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культуры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960982846"/>
                  </a:ext>
                </a:extLst>
              </a:tr>
              <a:tr h="33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образования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3884737578"/>
                  </a:ext>
                </a:extLst>
              </a:tr>
              <a:tr h="525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физической культуры и спорта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1345428806"/>
                  </a:ext>
                </a:extLst>
              </a:tr>
              <a:tr h="238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охраны здоровья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223246040"/>
                  </a:ext>
                </a:extLst>
              </a:tr>
              <a:tr h="239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оказана финансовая поддержка СО НКО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4260895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60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95E5DD1-AA2A-4DF9-AC37-B2D97B5B97BF}"/>
              </a:ext>
            </a:extLst>
          </p:cNvPr>
          <p:cNvSpPr txBox="1">
            <a:spLocks/>
          </p:cNvSpPr>
          <p:nvPr/>
        </p:nvSpPr>
        <p:spPr>
          <a:xfrm>
            <a:off x="2195736" y="310102"/>
            <a:ext cx="8280920" cy="23857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altLang="ru-RU" sz="1600" b="1" cap="none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406500"/>
              </p:ext>
            </p:extLst>
          </p:nvPr>
        </p:nvGraphicFramePr>
        <p:xfrm>
          <a:off x="1403648" y="96253"/>
          <a:ext cx="6840760" cy="864097"/>
        </p:xfrm>
        <a:graphic>
          <a:graphicData uri="http://schemas.openxmlformats.org/drawingml/2006/table">
            <a:tbl>
              <a:tblPr firstRow="1" firstCol="1" bandRow="1"/>
              <a:tblGrid>
                <a:gridCol w="6840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4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 </a:t>
                      </a:r>
                      <a:br>
                        <a:rPr lang="ru-RU" alt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alt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«Социальная защита населения»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889212"/>
              </p:ext>
            </p:extLst>
          </p:nvPr>
        </p:nvGraphicFramePr>
        <p:xfrm>
          <a:off x="899592" y="1396893"/>
          <a:ext cx="8107652" cy="4689255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645773">
                  <a:extLst>
                    <a:ext uri="{9D8B030D-6E8A-4147-A177-3AD203B41FA5}">
                      <a16:colId xmlns:a16="http://schemas.microsoft.com/office/drawing/2014/main" val="148276138"/>
                    </a:ext>
                  </a:extLst>
                </a:gridCol>
                <a:gridCol w="827840">
                  <a:extLst>
                    <a:ext uri="{9D8B030D-6E8A-4147-A177-3AD203B41FA5}">
                      <a16:colId xmlns:a16="http://schemas.microsoft.com/office/drawing/2014/main" val="3493587912"/>
                    </a:ext>
                  </a:extLst>
                </a:gridCol>
                <a:gridCol w="526808">
                  <a:extLst>
                    <a:ext uri="{9D8B030D-6E8A-4147-A177-3AD203B41FA5}">
                      <a16:colId xmlns:a16="http://schemas.microsoft.com/office/drawing/2014/main" val="3826918354"/>
                    </a:ext>
                  </a:extLst>
                </a:gridCol>
                <a:gridCol w="526808">
                  <a:extLst>
                    <a:ext uri="{9D8B030D-6E8A-4147-A177-3AD203B41FA5}">
                      <a16:colId xmlns:a16="http://schemas.microsoft.com/office/drawing/2014/main" val="4039100650"/>
                    </a:ext>
                  </a:extLst>
                </a:gridCol>
                <a:gridCol w="526808">
                  <a:extLst>
                    <a:ext uri="{9D8B030D-6E8A-4147-A177-3AD203B41FA5}">
                      <a16:colId xmlns:a16="http://schemas.microsoft.com/office/drawing/2014/main" val="2859378981"/>
                    </a:ext>
                  </a:extLst>
                </a:gridCol>
                <a:gridCol w="526808">
                  <a:extLst>
                    <a:ext uri="{9D8B030D-6E8A-4147-A177-3AD203B41FA5}">
                      <a16:colId xmlns:a16="http://schemas.microsoft.com/office/drawing/2014/main" val="1227120721"/>
                    </a:ext>
                  </a:extLst>
                </a:gridCol>
                <a:gridCol w="526807">
                  <a:extLst>
                    <a:ext uri="{9D8B030D-6E8A-4147-A177-3AD203B41FA5}">
                      <a16:colId xmlns:a16="http://schemas.microsoft.com/office/drawing/2014/main" val="902970219"/>
                    </a:ext>
                  </a:extLst>
                </a:gridCol>
              </a:tblGrid>
              <a:tr h="363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оказана имущественная поддержка СО НКО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3447253415"/>
                  </a:ext>
                </a:extLst>
              </a:tr>
              <a:tr h="176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социальной защиты населения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1463668042"/>
                  </a:ext>
                </a:extLst>
              </a:tr>
              <a:tr h="172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культуры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1475247085"/>
                  </a:ext>
                </a:extLst>
              </a:tr>
              <a:tr h="172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образования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3241023754"/>
                  </a:ext>
                </a:extLst>
              </a:tr>
              <a:tr h="176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физической культуры и спорта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2758568357"/>
                  </a:ext>
                </a:extLst>
              </a:tr>
              <a:tr h="172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охраны здоровья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3336121026"/>
                  </a:ext>
                </a:extLst>
              </a:tr>
              <a:tr h="542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 метров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555,8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555,8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555,8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555,8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555,8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1633059242"/>
                  </a:ext>
                </a:extLst>
              </a:tr>
              <a:tr h="176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социальной защиты населения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2124030307"/>
                  </a:ext>
                </a:extLst>
              </a:tr>
              <a:tr h="172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культуры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2371939716"/>
                  </a:ext>
                </a:extLst>
              </a:tr>
              <a:tr h="176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образования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176,8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176,8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176,8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176,8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176,8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3823084499"/>
                  </a:ext>
                </a:extLst>
              </a:tr>
              <a:tr h="176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физической культуры и спорта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2122480895"/>
                  </a:ext>
                </a:extLst>
              </a:tr>
              <a:tr h="172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охраны здоровья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77597706"/>
                  </a:ext>
                </a:extLst>
              </a:tr>
              <a:tr h="435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оказана консультационная поддержка СО НКО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3401829553"/>
                  </a:ext>
                </a:extLst>
              </a:tr>
              <a:tr h="445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 приняли участие в просветительских мероприятиях по вопросам деятельности СО НКО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3144016163"/>
                  </a:ext>
                </a:extLst>
              </a:tr>
              <a:tr h="542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проведены просветительские мероприятия по вопросам деятельности СО НКО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422180397"/>
                  </a:ext>
                </a:extLst>
              </a:tr>
              <a:tr h="616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доступных для инвалидов и других маломобильных групп населения муниципальных объектов инфраструктуры в общем количестве муниципальных объектов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81,8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83,8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85,8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87,8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89,8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1894357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76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39130" y="116632"/>
            <a:ext cx="8208912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«Спорт»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26087"/>
              </p:ext>
            </p:extLst>
          </p:nvPr>
        </p:nvGraphicFramePr>
        <p:xfrm>
          <a:off x="827584" y="1200755"/>
          <a:ext cx="8148428" cy="496818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51169">
                  <a:extLst>
                    <a:ext uri="{9D8B030D-6E8A-4147-A177-3AD203B41FA5}">
                      <a16:colId xmlns:a16="http://schemas.microsoft.com/office/drawing/2014/main" val="2493528213"/>
                    </a:ext>
                  </a:extLst>
                </a:gridCol>
                <a:gridCol w="706534">
                  <a:extLst>
                    <a:ext uri="{9D8B030D-6E8A-4147-A177-3AD203B41FA5}">
                      <a16:colId xmlns:a16="http://schemas.microsoft.com/office/drawing/2014/main" val="3527665896"/>
                    </a:ext>
                  </a:extLst>
                </a:gridCol>
                <a:gridCol w="639514">
                  <a:extLst>
                    <a:ext uri="{9D8B030D-6E8A-4147-A177-3AD203B41FA5}">
                      <a16:colId xmlns:a16="http://schemas.microsoft.com/office/drawing/2014/main" val="1218671743"/>
                    </a:ext>
                  </a:extLst>
                </a:gridCol>
                <a:gridCol w="582700">
                  <a:extLst>
                    <a:ext uri="{9D8B030D-6E8A-4147-A177-3AD203B41FA5}">
                      <a16:colId xmlns:a16="http://schemas.microsoft.com/office/drawing/2014/main" val="1142757544"/>
                    </a:ext>
                  </a:extLst>
                </a:gridCol>
                <a:gridCol w="600856">
                  <a:extLst>
                    <a:ext uri="{9D8B030D-6E8A-4147-A177-3AD203B41FA5}">
                      <a16:colId xmlns:a16="http://schemas.microsoft.com/office/drawing/2014/main" val="171977000"/>
                    </a:ext>
                  </a:extLst>
                </a:gridCol>
                <a:gridCol w="629648">
                  <a:extLst>
                    <a:ext uri="{9D8B030D-6E8A-4147-A177-3AD203B41FA5}">
                      <a16:colId xmlns:a16="http://schemas.microsoft.com/office/drawing/2014/main" val="3494714163"/>
                    </a:ext>
                  </a:extLst>
                </a:gridCol>
                <a:gridCol w="538007">
                  <a:extLst>
                    <a:ext uri="{9D8B030D-6E8A-4147-A177-3AD203B41FA5}">
                      <a16:colId xmlns:a16="http://schemas.microsoft.com/office/drawing/2014/main" val="2731407330"/>
                    </a:ext>
                  </a:extLst>
                </a:gridCol>
              </a:tblGrid>
              <a:tr h="28803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kumimoji="0" lang="ru-RU" altLang="ru-RU" sz="120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934654"/>
                  </a:ext>
                </a:extLst>
              </a:tr>
              <a:tr h="366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extLst>
                  <a:ext uri="{0D108BD9-81ED-4DB2-BD59-A6C34878D82A}">
                    <a16:rowId xmlns:a16="http://schemas.microsoft.com/office/drawing/2014/main" val="6438716"/>
                  </a:ext>
                </a:extLst>
              </a:tr>
              <a:tr h="394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муниципального образования  Московской области, систематически занимающихся физической культурой и спортом, в общей численности населения муниципального образования Московской области в возрасте 3-79 лет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57,8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57,9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2515138660"/>
                  </a:ext>
                </a:extLst>
              </a:tr>
              <a:tr h="602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24587876"/>
                  </a:ext>
                </a:extLst>
              </a:tr>
              <a:tr h="591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4115208487"/>
                  </a:ext>
                </a:extLst>
              </a:tr>
              <a:tr h="885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проживающего в Московской области, не имеющего противопоказаний для занятий физической культурой и спортом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19.2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771461199"/>
                  </a:ext>
                </a:extLst>
              </a:tr>
              <a:tr h="444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extLst>
                  <a:ext uri="{0D108BD9-81ED-4DB2-BD59-A6C34878D82A}">
                    <a16:rowId xmlns:a16="http://schemas.microsoft.com/office/drawing/2014/main" val="1597260142"/>
                  </a:ext>
                </a:extLst>
              </a:tr>
              <a:tr h="597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Сохранена сеть организаций, реализующих дополнительные образовательные программы спортивной подготовки, в ведении органов управления в сфере физической культуры и спорта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4475" marB="44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4475" marB="44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4475" marB="44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4475" marB="44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4475" marB="44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4475" marB="44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4475" marB="4475" anchor="ctr"/>
                </a:tc>
                <a:extLst>
                  <a:ext uri="{0D108BD9-81ED-4DB2-BD59-A6C34878D82A}">
                    <a16:rowId xmlns:a16="http://schemas.microsoft.com/office/drawing/2014/main" val="2459364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87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495097"/>
              </p:ext>
            </p:extLst>
          </p:nvPr>
        </p:nvGraphicFramePr>
        <p:xfrm>
          <a:off x="1054640" y="1772816"/>
          <a:ext cx="7981856" cy="237626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105517">
                  <a:extLst>
                    <a:ext uri="{9D8B030D-6E8A-4147-A177-3AD203B41FA5}">
                      <a16:colId xmlns:a16="http://schemas.microsoft.com/office/drawing/2014/main" val="4209638358"/>
                    </a:ext>
                  </a:extLst>
                </a:gridCol>
                <a:gridCol w="801897">
                  <a:extLst>
                    <a:ext uri="{9D8B030D-6E8A-4147-A177-3AD203B41FA5}">
                      <a16:colId xmlns:a16="http://schemas.microsoft.com/office/drawing/2014/main" val="3564110829"/>
                    </a:ext>
                  </a:extLst>
                </a:gridCol>
                <a:gridCol w="671789">
                  <a:extLst>
                    <a:ext uri="{9D8B030D-6E8A-4147-A177-3AD203B41FA5}">
                      <a16:colId xmlns:a16="http://schemas.microsoft.com/office/drawing/2014/main" val="1954769013"/>
                    </a:ext>
                  </a:extLst>
                </a:gridCol>
                <a:gridCol w="628643">
                  <a:extLst>
                    <a:ext uri="{9D8B030D-6E8A-4147-A177-3AD203B41FA5}">
                      <a16:colId xmlns:a16="http://schemas.microsoft.com/office/drawing/2014/main" val="66220759"/>
                    </a:ext>
                  </a:extLst>
                </a:gridCol>
                <a:gridCol w="580542">
                  <a:extLst>
                    <a:ext uri="{9D8B030D-6E8A-4147-A177-3AD203B41FA5}">
                      <a16:colId xmlns:a16="http://schemas.microsoft.com/office/drawing/2014/main" val="602486301"/>
                    </a:ext>
                  </a:extLst>
                </a:gridCol>
                <a:gridCol w="516085">
                  <a:extLst>
                    <a:ext uri="{9D8B030D-6E8A-4147-A177-3AD203B41FA5}">
                      <a16:colId xmlns:a16="http://schemas.microsoft.com/office/drawing/2014/main" val="2558309196"/>
                    </a:ext>
                  </a:extLst>
                </a:gridCol>
                <a:gridCol w="677383">
                  <a:extLst>
                    <a:ext uri="{9D8B030D-6E8A-4147-A177-3AD203B41FA5}">
                      <a16:colId xmlns:a16="http://schemas.microsoft.com/office/drawing/2014/main" val="2994366539"/>
                    </a:ext>
                  </a:extLst>
                </a:gridCol>
              </a:tblGrid>
              <a:tr h="98350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5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5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kumimoji="0" lang="ru-RU" altLang="ru-RU" sz="1050" b="1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050" b="1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825544"/>
                  </a:ext>
                </a:extLst>
              </a:tr>
              <a:tr h="586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extLst>
                  <a:ext uri="{0D108BD9-81ED-4DB2-BD59-A6C34878D82A}">
                    <a16:rowId xmlns:a16="http://schemas.microsoft.com/office/drawing/2014/main" val="3046161903"/>
                  </a:ext>
                </a:extLst>
              </a:tr>
              <a:tr h="411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земель, обработанных от борщевика Сосновского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extLst>
                  <a:ext uri="{0D108BD9-81ED-4DB2-BD59-A6C34878D82A}">
                    <a16:rowId xmlns:a16="http://schemas.microsoft.com/office/drawing/2014/main" val="3148002679"/>
                  </a:ext>
                </a:extLst>
              </a:tr>
              <a:tr h="394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отловленных безнадзорных животных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extLst>
                  <a:ext uri="{0D108BD9-81ED-4DB2-BD59-A6C34878D82A}">
                    <a16:rowId xmlns:a16="http://schemas.microsoft.com/office/drawing/2014/main" val="393922402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869889" cy="998742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сельского хозяйства»</a:t>
            </a:r>
          </a:p>
        </p:txBody>
      </p:sp>
    </p:spTree>
    <p:extLst>
      <p:ext uri="{BB962C8B-B14F-4D97-AF65-F5344CB8AC3E}">
        <p14:creationId xmlns:p14="http://schemas.microsoft.com/office/powerpoint/2010/main" val="421528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260648"/>
            <a:ext cx="7719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 и окружающая среда»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252914"/>
              </p:ext>
            </p:extLst>
          </p:nvPr>
        </p:nvGraphicFramePr>
        <p:xfrm>
          <a:off x="971601" y="1196752"/>
          <a:ext cx="8064894" cy="45751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497624">
                  <a:extLst>
                    <a:ext uri="{9D8B030D-6E8A-4147-A177-3AD203B41FA5}">
                      <a16:colId xmlns:a16="http://schemas.microsoft.com/office/drawing/2014/main" val="818248746"/>
                    </a:ext>
                  </a:extLst>
                </a:gridCol>
                <a:gridCol w="991713">
                  <a:extLst>
                    <a:ext uri="{9D8B030D-6E8A-4147-A177-3AD203B41FA5}">
                      <a16:colId xmlns:a16="http://schemas.microsoft.com/office/drawing/2014/main" val="1055830417"/>
                    </a:ext>
                  </a:extLst>
                </a:gridCol>
                <a:gridCol w="615059">
                  <a:extLst>
                    <a:ext uri="{9D8B030D-6E8A-4147-A177-3AD203B41FA5}">
                      <a16:colId xmlns:a16="http://schemas.microsoft.com/office/drawing/2014/main" val="162077438"/>
                    </a:ext>
                  </a:extLst>
                </a:gridCol>
                <a:gridCol w="538177">
                  <a:extLst>
                    <a:ext uri="{9D8B030D-6E8A-4147-A177-3AD203B41FA5}">
                      <a16:colId xmlns:a16="http://schemas.microsoft.com/office/drawing/2014/main" val="2380624163"/>
                    </a:ext>
                  </a:extLst>
                </a:gridCol>
                <a:gridCol w="538177">
                  <a:extLst>
                    <a:ext uri="{9D8B030D-6E8A-4147-A177-3AD203B41FA5}">
                      <a16:colId xmlns:a16="http://schemas.microsoft.com/office/drawing/2014/main" val="2948875998"/>
                    </a:ext>
                  </a:extLst>
                </a:gridCol>
                <a:gridCol w="461295">
                  <a:extLst>
                    <a:ext uri="{9D8B030D-6E8A-4147-A177-3AD203B41FA5}">
                      <a16:colId xmlns:a16="http://schemas.microsoft.com/office/drawing/2014/main" val="3312970332"/>
                    </a:ext>
                  </a:extLst>
                </a:gridCol>
                <a:gridCol w="422849">
                  <a:extLst>
                    <a:ext uri="{9D8B030D-6E8A-4147-A177-3AD203B41FA5}">
                      <a16:colId xmlns:a16="http://schemas.microsoft.com/office/drawing/2014/main" val="722762255"/>
                    </a:ext>
                  </a:extLst>
                </a:gridCol>
              </a:tblGrid>
              <a:tr h="34626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5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5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endParaRPr kumimoji="0" lang="ru-RU" alt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altLang="ru-RU" sz="105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sz="105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720838"/>
                  </a:ext>
                </a:extLst>
              </a:tr>
              <a:tr h="358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extLst>
                  <a:ext uri="{0D108BD9-81ED-4DB2-BD59-A6C34878D82A}">
                    <a16:rowId xmlns:a16="http://schemas.microsoft.com/office/drawing/2014/main" val="678196795"/>
                  </a:ext>
                </a:extLst>
              </a:tr>
              <a:tr h="168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исследований состояния окружающей среды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extLst>
                  <a:ext uri="{0D108BD9-81ED-4DB2-BD59-A6C34878D82A}">
                    <a16:rowId xmlns:a16="http://schemas.microsoft.com/office/drawing/2014/main" val="4011586272"/>
                  </a:ext>
                </a:extLst>
              </a:tr>
              <a:tr h="172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экологических мероприятий 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extLst>
                  <a:ext uri="{0D108BD9-81ED-4DB2-BD59-A6C34878D82A}">
                    <a16:rowId xmlns:a16="http://schemas.microsoft.com/office/drawing/2014/main" val="101842304"/>
                  </a:ext>
                </a:extLst>
              </a:tr>
              <a:tr h="532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участвующего в мероприятиях по формированию экологической культуры и образования населения в сфере защиты окружающей среды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extLst>
                  <a:ext uri="{0D108BD9-81ED-4DB2-BD59-A6C34878D82A}">
                    <a16:rowId xmlns:a16="http://schemas.microsoft.com/office/drawing/2014/main" val="3514203026"/>
                  </a:ext>
                </a:extLst>
              </a:tr>
              <a:tr h="422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гидротехнических сооружений с неудовлетворительным и опасным уровнем безопасности, приведенных в безопасное техническое состояние и поддерживаемых в безаварийном режиме работы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extLst>
                  <a:ext uri="{0D108BD9-81ED-4DB2-BD59-A6C34878D82A}">
                    <a16:rowId xmlns:a16="http://schemas.microsoft.com/office/drawing/2014/main" val="1107005198"/>
                  </a:ext>
                </a:extLst>
              </a:tr>
              <a:tr h="426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водных объектов, на которых выполнены комплексы мероприятий по ликвидации последствий засорения.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extLst>
                  <a:ext uri="{0D108BD9-81ED-4DB2-BD59-A6C34878D82A}">
                    <a16:rowId xmlns:a16="http://schemas.microsoft.com/office/drawing/2014/main" val="3712110747"/>
                  </a:ext>
                </a:extLst>
              </a:tr>
              <a:tr h="355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проживающего на подверженных негативному воздействию вод территориях, защищенного в результате проведения мероприятий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повышению защищенности от негативного воздействия вод, нарастающим итогом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extLst>
                  <a:ext uri="{0D108BD9-81ED-4DB2-BD59-A6C34878D82A}">
                    <a16:rowId xmlns:a16="http://schemas.microsoft.com/office/drawing/2014/main" val="1768295369"/>
                  </a:ext>
                </a:extLst>
              </a:tr>
              <a:tr h="172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прудов, на которых выполнены работы по очистке от мусора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extLst>
                  <a:ext uri="{0D108BD9-81ED-4DB2-BD59-A6C34878D82A}">
                    <a16:rowId xmlns:a16="http://schemas.microsoft.com/office/drawing/2014/main" val="152646111"/>
                  </a:ext>
                </a:extLst>
              </a:tr>
              <a:tr h="596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ликвидированных отходов, на лесных участках в составе земель лесного фонда, не предоставленных гражданам и юридическим лицам, в общем объеме обнаруженных отходов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extLst>
                  <a:ext uri="{0D108BD9-81ED-4DB2-BD59-A6C34878D82A}">
                    <a16:rowId xmlns:a16="http://schemas.microsoft.com/office/drawing/2014/main" val="380902839"/>
                  </a:ext>
                </a:extLst>
              </a:tr>
              <a:tr h="350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ликвидированных несанкционированных свалок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extLst>
                  <a:ext uri="{0D108BD9-81ED-4DB2-BD59-A6C34878D82A}">
                    <a16:rowId xmlns:a16="http://schemas.microsoft.com/office/drawing/2014/main" val="2327905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21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95536" y="46238"/>
            <a:ext cx="8646867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«Безопасность»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068579"/>
              </p:ext>
            </p:extLst>
          </p:nvPr>
        </p:nvGraphicFramePr>
        <p:xfrm>
          <a:off x="899592" y="766318"/>
          <a:ext cx="8064896" cy="53455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62168">
                  <a:extLst>
                    <a:ext uri="{9D8B030D-6E8A-4147-A177-3AD203B41FA5}">
                      <a16:colId xmlns:a16="http://schemas.microsoft.com/office/drawing/2014/main" val="2218486816"/>
                    </a:ext>
                  </a:extLst>
                </a:gridCol>
                <a:gridCol w="1067306">
                  <a:extLst>
                    <a:ext uri="{9D8B030D-6E8A-4147-A177-3AD203B41FA5}">
                      <a16:colId xmlns:a16="http://schemas.microsoft.com/office/drawing/2014/main" val="805221372"/>
                    </a:ext>
                  </a:extLst>
                </a:gridCol>
                <a:gridCol w="619968">
                  <a:extLst>
                    <a:ext uri="{9D8B030D-6E8A-4147-A177-3AD203B41FA5}">
                      <a16:colId xmlns:a16="http://schemas.microsoft.com/office/drawing/2014/main" val="1730752163"/>
                    </a:ext>
                  </a:extLst>
                </a:gridCol>
                <a:gridCol w="542623">
                  <a:extLst>
                    <a:ext uri="{9D8B030D-6E8A-4147-A177-3AD203B41FA5}">
                      <a16:colId xmlns:a16="http://schemas.microsoft.com/office/drawing/2014/main" val="3303670068"/>
                    </a:ext>
                  </a:extLst>
                </a:gridCol>
                <a:gridCol w="542623">
                  <a:extLst>
                    <a:ext uri="{9D8B030D-6E8A-4147-A177-3AD203B41FA5}">
                      <a16:colId xmlns:a16="http://schemas.microsoft.com/office/drawing/2014/main" val="194266498"/>
                    </a:ext>
                  </a:extLst>
                </a:gridCol>
                <a:gridCol w="465104">
                  <a:extLst>
                    <a:ext uri="{9D8B030D-6E8A-4147-A177-3AD203B41FA5}">
                      <a16:colId xmlns:a16="http://schemas.microsoft.com/office/drawing/2014/main" val="1962761090"/>
                    </a:ext>
                  </a:extLst>
                </a:gridCol>
                <a:gridCol w="465104">
                  <a:extLst>
                    <a:ext uri="{9D8B030D-6E8A-4147-A177-3AD203B41FA5}">
                      <a16:colId xmlns:a16="http://schemas.microsoft.com/office/drawing/2014/main" val="2142300103"/>
                    </a:ext>
                  </a:extLst>
                </a:gridCol>
              </a:tblGrid>
              <a:tr h="42114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533543"/>
                  </a:ext>
                </a:extLst>
              </a:tr>
              <a:tr h="682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extLst>
                  <a:ext uri="{0D108BD9-81ED-4DB2-BD59-A6C34878D82A}">
                    <a16:rowId xmlns:a16="http://schemas.microsoft.com/office/drawing/2014/main" val="3721553118"/>
                  </a:ext>
                </a:extLst>
              </a:tr>
              <a:tr h="713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общего количества преступлений, совершенных на территории муниципального образования, не менее чем на 3 % ежегодно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преступлений,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в 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extLst>
                  <a:ext uri="{0D108BD9-81ED-4DB2-BD59-A6C34878D82A}">
                    <a16:rowId xmlns:a16="http://schemas.microsoft.com/office/drawing/2014/main" val="2471606442"/>
                  </a:ext>
                </a:extLst>
              </a:tr>
              <a:tr h="715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социально значимых объектов (учреждений), оборудованных в целях антитеррористической защищенности средствами безопасности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extLst>
                  <a:ext uri="{0D108BD9-81ED-4DB2-BD59-A6C34878D82A}">
                    <a16:rowId xmlns:a16="http://schemas.microsoft.com/office/drawing/2014/main" val="2220010863"/>
                  </a:ext>
                </a:extLst>
              </a:tr>
              <a:tr h="909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«Безопасный регион», не менее чем на 5 % ежегодно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extLst>
                  <a:ext uri="{0D108BD9-81ED-4DB2-BD59-A6C34878D82A}">
                    <a16:rowId xmlns:a16="http://schemas.microsoft.com/office/drawing/2014/main" val="3579743871"/>
                  </a:ext>
                </a:extLst>
              </a:tr>
              <a:tr h="665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уровня вовлеченности населения в незаконный оборот наркотиков на 100 тыс. населения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на 100 тыс. населения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extLst>
                  <a:ext uri="{0D108BD9-81ED-4DB2-BD59-A6C34878D82A}">
                    <a16:rowId xmlns:a16="http://schemas.microsoft.com/office/drawing/2014/main" val="2269473019"/>
                  </a:ext>
                </a:extLst>
              </a:tr>
              <a:tr h="665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уровня криминогенности наркомании на 100 тыс. человек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на 100 тыс. населения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58,9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extLst>
                  <a:ext uri="{0D108BD9-81ED-4DB2-BD59-A6C34878D82A}">
                    <a16:rowId xmlns:a16="http://schemas.microsoft.com/office/drawing/2014/main" val="2682831377"/>
                  </a:ext>
                </a:extLst>
              </a:tr>
              <a:tr h="443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кладбищ, соответствующих требованиям Регионального стандарта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extLst>
                  <a:ext uri="{0D108BD9-81ED-4DB2-BD59-A6C34878D82A}">
                    <a16:rowId xmlns:a16="http://schemas.microsoft.com/office/drawing/2014/main" val="2096658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79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7596" y="17417"/>
            <a:ext cx="7056784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«Безопасность»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092274"/>
              </p:ext>
            </p:extLst>
          </p:nvPr>
        </p:nvGraphicFramePr>
        <p:xfrm>
          <a:off x="971601" y="2474922"/>
          <a:ext cx="7848871" cy="40479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16423">
                  <a:extLst>
                    <a:ext uri="{9D8B030D-6E8A-4147-A177-3AD203B41FA5}">
                      <a16:colId xmlns:a16="http://schemas.microsoft.com/office/drawing/2014/main" val="1395055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41671054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02239992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3022212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05813508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5809549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104614143"/>
                    </a:ext>
                  </a:extLst>
                </a:gridCol>
              </a:tblGrid>
              <a:tr h="1487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населения, проживающего или осуществляющего хозяйственную деятельность в границах зоны действия технических средств оповещения (электрических, электронных сирен и мощных акустических системам) муниципальной автоматизированной системы централизованного оповещения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extLst>
                  <a:ext uri="{0D108BD9-81ED-4DB2-BD59-A6C34878D82A}">
                    <a16:rowId xmlns:a16="http://schemas.microsoft.com/office/drawing/2014/main" val="1419262978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средствами индивидуальной защиты, медицинскими средствами индивидуальной защиты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extLst>
                  <a:ext uri="{0D108BD9-81ED-4DB2-BD59-A6C34878D82A}">
                    <a16:rowId xmlns:a16="http://schemas.microsoft.com/office/drawing/2014/main" val="766909150"/>
                  </a:ext>
                </a:extLst>
              </a:tr>
              <a:tr h="565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защитными сооружениями гражданской обороны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extLst>
                  <a:ext uri="{0D108BD9-81ED-4DB2-BD59-A6C34878D82A}">
                    <a16:rowId xmlns:a16="http://schemas.microsoft.com/office/drawing/2014/main" val="1049349195"/>
                  </a:ext>
                </a:extLst>
              </a:tr>
              <a:tr h="371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числа погибших при пожарах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extLst>
                  <a:ext uri="{0D108BD9-81ED-4DB2-BD59-A6C34878D82A}">
                    <a16:rowId xmlns:a16="http://schemas.microsoft.com/office/drawing/2014/main" val="1947686550"/>
                  </a:ext>
                </a:extLst>
              </a:tr>
              <a:tr h="759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305" algn="l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уровня безопасности людей на водных объектах, расположенных на территории Московской области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extLst>
                  <a:ext uri="{0D108BD9-81ED-4DB2-BD59-A6C34878D82A}">
                    <a16:rowId xmlns:a16="http://schemas.microsoft.com/office/drawing/2014/main" val="148154142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192765"/>
              </p:ext>
            </p:extLst>
          </p:nvPr>
        </p:nvGraphicFramePr>
        <p:xfrm>
          <a:off x="971601" y="645475"/>
          <a:ext cx="7848870" cy="18248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16423">
                  <a:extLst>
                    <a:ext uri="{9D8B030D-6E8A-4147-A177-3AD203B41FA5}">
                      <a16:colId xmlns:a16="http://schemas.microsoft.com/office/drawing/2014/main" val="3707317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26015261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5777944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49984942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59726024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818254061"/>
                    </a:ext>
                  </a:extLst>
                </a:gridCol>
                <a:gridCol w="648071">
                  <a:extLst>
                    <a:ext uri="{9D8B030D-6E8A-4147-A177-3AD203B41FA5}">
                      <a16:colId xmlns:a16="http://schemas.microsoft.com/office/drawing/2014/main" val="2012339878"/>
                    </a:ext>
                  </a:extLst>
                </a:gridCol>
              </a:tblGrid>
              <a:tr h="969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 Московской области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минуты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extLst>
                  <a:ext uri="{0D108BD9-81ED-4DB2-BD59-A6C34878D82A}">
                    <a16:rowId xmlns:a16="http://schemas.microsoft.com/office/drawing/2014/main" val="4069305764"/>
                  </a:ext>
                </a:extLst>
              </a:tr>
              <a:tr h="855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Укомплектованность резервного фонда материальных ресурсов для ликвидации чрезвычайных ситуаций муниципального характера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extLst>
                  <a:ext uri="{0D108BD9-81ED-4DB2-BD59-A6C34878D82A}">
                    <a16:rowId xmlns:a16="http://schemas.microsoft.com/office/drawing/2014/main" val="3022505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33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336704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«Жилище»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378412"/>
              </p:ext>
            </p:extLst>
          </p:nvPr>
        </p:nvGraphicFramePr>
        <p:xfrm>
          <a:off x="1006068" y="1628800"/>
          <a:ext cx="7886411" cy="277753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16925">
                  <a:extLst>
                    <a:ext uri="{9D8B030D-6E8A-4147-A177-3AD203B41FA5}">
                      <a16:colId xmlns:a16="http://schemas.microsoft.com/office/drawing/2014/main" val="562364607"/>
                    </a:ext>
                  </a:extLst>
                </a:gridCol>
                <a:gridCol w="1299141">
                  <a:extLst>
                    <a:ext uri="{9D8B030D-6E8A-4147-A177-3AD203B41FA5}">
                      <a16:colId xmlns:a16="http://schemas.microsoft.com/office/drawing/2014/main" val="2661672169"/>
                    </a:ext>
                  </a:extLst>
                </a:gridCol>
                <a:gridCol w="974069">
                  <a:extLst>
                    <a:ext uri="{9D8B030D-6E8A-4147-A177-3AD203B41FA5}">
                      <a16:colId xmlns:a16="http://schemas.microsoft.com/office/drawing/2014/main" val="3794086342"/>
                    </a:ext>
                  </a:extLst>
                </a:gridCol>
                <a:gridCol w="974069">
                  <a:extLst>
                    <a:ext uri="{9D8B030D-6E8A-4147-A177-3AD203B41FA5}">
                      <a16:colId xmlns:a16="http://schemas.microsoft.com/office/drawing/2014/main" val="3228618024"/>
                    </a:ext>
                  </a:extLst>
                </a:gridCol>
                <a:gridCol w="974069">
                  <a:extLst>
                    <a:ext uri="{9D8B030D-6E8A-4147-A177-3AD203B41FA5}">
                      <a16:colId xmlns:a16="http://schemas.microsoft.com/office/drawing/2014/main" val="2738240609"/>
                    </a:ext>
                  </a:extLst>
                </a:gridCol>
                <a:gridCol w="974069">
                  <a:extLst>
                    <a:ext uri="{9D8B030D-6E8A-4147-A177-3AD203B41FA5}">
                      <a16:colId xmlns:a16="http://schemas.microsoft.com/office/drawing/2014/main" val="2974391224"/>
                    </a:ext>
                  </a:extLst>
                </a:gridCol>
                <a:gridCol w="974069">
                  <a:extLst>
                    <a:ext uri="{9D8B030D-6E8A-4147-A177-3AD203B41FA5}">
                      <a16:colId xmlns:a16="http://schemas.microsoft.com/office/drawing/2014/main" val="1127198056"/>
                    </a:ext>
                  </a:extLst>
                </a:gridCol>
              </a:tblGrid>
              <a:tr h="19937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endParaRPr kumimoji="0" lang="ru-RU" alt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789936"/>
                  </a:ext>
                </a:extLst>
              </a:tr>
              <a:tr h="6784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extLst>
                  <a:ext uri="{0D108BD9-81ED-4DB2-BD59-A6C34878D82A}">
                    <a16:rowId xmlns:a16="http://schemas.microsoft.com/office/drawing/2014/main" val="1098931368"/>
                  </a:ext>
                </a:extLst>
              </a:tr>
              <a:tr h="949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жилищного строительства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кв.м.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extLst>
                  <a:ext uri="{0D108BD9-81ED-4DB2-BD59-A6C34878D82A}">
                    <a16:rowId xmlns:a16="http://schemas.microsoft.com/office/drawing/2014/main" val="3464758872"/>
                  </a:ext>
                </a:extLst>
              </a:tr>
              <a:tr h="949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семей, улучшивших жилищные условия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семей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0,039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extLst>
                  <a:ext uri="{0D108BD9-81ED-4DB2-BD59-A6C34878D82A}">
                    <a16:rowId xmlns:a16="http://schemas.microsoft.com/office/drawing/2014/main" val="1561592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83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4" y="72001"/>
            <a:ext cx="82089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</a:p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инженерной  инфраструктуры и энергоэффективности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481137"/>
              </p:ext>
            </p:extLst>
          </p:nvPr>
        </p:nvGraphicFramePr>
        <p:xfrm>
          <a:off x="899592" y="885334"/>
          <a:ext cx="8105635" cy="54331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17233127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173278750"/>
                    </a:ext>
                  </a:extLst>
                </a:gridCol>
                <a:gridCol w="712049">
                  <a:extLst>
                    <a:ext uri="{9D8B030D-6E8A-4147-A177-3AD203B41FA5}">
                      <a16:colId xmlns:a16="http://schemas.microsoft.com/office/drawing/2014/main" val="192305445"/>
                    </a:ext>
                  </a:extLst>
                </a:gridCol>
                <a:gridCol w="711896">
                  <a:extLst>
                    <a:ext uri="{9D8B030D-6E8A-4147-A177-3AD203B41FA5}">
                      <a16:colId xmlns:a16="http://schemas.microsoft.com/office/drawing/2014/main" val="1784351552"/>
                    </a:ext>
                  </a:extLst>
                </a:gridCol>
                <a:gridCol w="711744">
                  <a:extLst>
                    <a:ext uri="{9D8B030D-6E8A-4147-A177-3AD203B41FA5}">
                      <a16:colId xmlns:a16="http://schemas.microsoft.com/office/drawing/2014/main" val="3530611729"/>
                    </a:ext>
                  </a:extLst>
                </a:gridCol>
                <a:gridCol w="711591">
                  <a:extLst>
                    <a:ext uri="{9D8B030D-6E8A-4147-A177-3AD203B41FA5}">
                      <a16:colId xmlns:a16="http://schemas.microsoft.com/office/drawing/2014/main" val="1813463773"/>
                    </a:ext>
                  </a:extLst>
                </a:gridCol>
                <a:gridCol w="649843">
                  <a:extLst>
                    <a:ext uri="{9D8B030D-6E8A-4147-A177-3AD203B41FA5}">
                      <a16:colId xmlns:a16="http://schemas.microsoft.com/office/drawing/2014/main" val="145744291"/>
                    </a:ext>
                  </a:extLst>
                </a:gridCol>
              </a:tblGrid>
              <a:tr h="59023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670906"/>
                  </a:ext>
                </a:extLst>
              </a:tr>
              <a:tr h="3276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extLst>
                  <a:ext uri="{0D108BD9-81ED-4DB2-BD59-A6C34878D82A}">
                    <a16:rowId xmlns:a16="http://schemas.microsoft.com/office/drawing/2014/main" val="717714699"/>
                  </a:ext>
                </a:extLst>
              </a:tr>
              <a:tr h="731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актуальных схем теплоснабжения, водоснабжения и водоотведения, программ комплексного развития систем коммунальной инфраструктуры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extLst>
                  <a:ext uri="{0D108BD9-81ED-4DB2-BD59-A6C34878D82A}">
                    <a16:rowId xmlns:a16="http://schemas.microsoft.com/office/drawing/2014/main" val="716017514"/>
                  </a:ext>
                </a:extLst>
              </a:tr>
              <a:tr h="737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 теплоснабжения на территории муниципальных образований Московской области в отношении которых завершены мероприятия по реконструкции и (или) капитальному ремонту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extLst>
                  <a:ext uri="{0D108BD9-81ED-4DB2-BD59-A6C34878D82A}">
                    <a16:rowId xmlns:a16="http://schemas.microsoft.com/office/drawing/2014/main" val="314157658"/>
                  </a:ext>
                </a:extLst>
              </a:tr>
              <a:tr h="171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тепловой мощности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101,56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101,56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101,56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extLst>
                  <a:ext uri="{0D108BD9-81ED-4DB2-BD59-A6C34878D82A}">
                    <a16:rowId xmlns:a16="http://schemas.microsoft.com/office/drawing/2014/main" val="1978053541"/>
                  </a:ext>
                </a:extLst>
              </a:tr>
              <a:tr h="295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прекращений подачи тепловой энергии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0,067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extLst>
                  <a:ext uri="{0D108BD9-81ED-4DB2-BD59-A6C34878D82A}">
                    <a16:rowId xmlns:a16="http://schemas.microsoft.com/office/drawing/2014/main" val="1248695724"/>
                  </a:ext>
                </a:extLst>
              </a:tr>
              <a:tr h="731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(А, 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extLst>
                  <a:ext uri="{0D108BD9-81ED-4DB2-BD59-A6C34878D82A}">
                    <a16:rowId xmlns:a16="http://schemas.microsoft.com/office/drawing/2014/main" val="1698257908"/>
                  </a:ext>
                </a:extLst>
              </a:tr>
              <a:tr h="731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extLst>
                  <a:ext uri="{0D108BD9-81ED-4DB2-BD59-A6C34878D82A}">
                    <a16:rowId xmlns:a16="http://schemas.microsoft.com/office/drawing/2014/main" val="1957315650"/>
                  </a:ext>
                </a:extLst>
              </a:tr>
              <a:tr h="422067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Оснащенность многоквартирных домов общедомовыми (коллективными) приборами учета потребляемых энергетических ресурсов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71,12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81,47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88999"/>
                  </a:ext>
                </a:extLst>
              </a:tr>
              <a:tr h="590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многоквартирных домов с присвоенными классами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энергоэфективности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14,18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14,18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extLst>
                  <a:ext uri="{0D108BD9-81ED-4DB2-BD59-A6C34878D82A}">
                    <a16:rowId xmlns:a16="http://schemas.microsoft.com/office/drawing/2014/main" val="2742042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25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«Предпринимательство»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810467"/>
              </p:ext>
            </p:extLst>
          </p:nvPr>
        </p:nvGraphicFramePr>
        <p:xfrm>
          <a:off x="971599" y="1268760"/>
          <a:ext cx="8064897" cy="52296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60441">
                  <a:extLst>
                    <a:ext uri="{9D8B030D-6E8A-4147-A177-3AD203B41FA5}">
                      <a16:colId xmlns:a16="http://schemas.microsoft.com/office/drawing/2014/main" val="51922425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713121878"/>
                    </a:ext>
                  </a:extLst>
                </a:gridCol>
                <a:gridCol w="637669">
                  <a:extLst>
                    <a:ext uri="{9D8B030D-6E8A-4147-A177-3AD203B41FA5}">
                      <a16:colId xmlns:a16="http://schemas.microsoft.com/office/drawing/2014/main" val="3069022628"/>
                    </a:ext>
                  </a:extLst>
                </a:gridCol>
                <a:gridCol w="621548">
                  <a:extLst>
                    <a:ext uri="{9D8B030D-6E8A-4147-A177-3AD203B41FA5}">
                      <a16:colId xmlns:a16="http://schemas.microsoft.com/office/drawing/2014/main" val="1302700276"/>
                    </a:ext>
                  </a:extLst>
                </a:gridCol>
                <a:gridCol w="650109">
                  <a:extLst>
                    <a:ext uri="{9D8B030D-6E8A-4147-A177-3AD203B41FA5}">
                      <a16:colId xmlns:a16="http://schemas.microsoft.com/office/drawing/2014/main" val="901229645"/>
                    </a:ext>
                  </a:extLst>
                </a:gridCol>
                <a:gridCol w="800413">
                  <a:extLst>
                    <a:ext uri="{9D8B030D-6E8A-4147-A177-3AD203B41FA5}">
                      <a16:colId xmlns:a16="http://schemas.microsoft.com/office/drawing/2014/main" val="2969087173"/>
                    </a:ext>
                  </a:extLst>
                </a:gridCol>
                <a:gridCol w="602629">
                  <a:extLst>
                    <a:ext uri="{9D8B030D-6E8A-4147-A177-3AD203B41FA5}">
                      <a16:colId xmlns:a16="http://schemas.microsoft.com/office/drawing/2014/main" val="2907435330"/>
                    </a:ext>
                  </a:extLst>
                </a:gridCol>
              </a:tblGrid>
              <a:tr h="11296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237064"/>
                  </a:ext>
                </a:extLst>
              </a:tr>
              <a:tr h="210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extLst>
                  <a:ext uri="{0D108BD9-81ED-4DB2-BD59-A6C34878D82A}">
                    <a16:rowId xmlns:a16="http://schemas.microsoft.com/office/drawing/2014/main" val="3396452979"/>
                  </a:ext>
                </a:extLst>
              </a:tr>
              <a:tr h="665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extLst>
                  <a:ext uri="{0D108BD9-81ED-4DB2-BD59-A6C34878D82A}">
                    <a16:rowId xmlns:a16="http://schemas.microsoft.com/office/drawing/2014/main" val="3017020805"/>
                  </a:ext>
                </a:extLst>
              </a:tr>
              <a:tr h="332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рабочих мест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1758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extLst>
                  <a:ext uri="{0D108BD9-81ED-4DB2-BD59-A6C34878D82A}">
                    <a16:rowId xmlns:a16="http://schemas.microsoft.com/office/drawing/2014/main" val="286162748"/>
                  </a:ext>
                </a:extLst>
              </a:tr>
              <a:tr h="554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инвестиций, привлеченных в основной капитал (без учета бюджетных инвестиций), на душу населения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90,04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62,1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43,6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44,3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extLst>
                  <a:ext uri="{0D108BD9-81ED-4DB2-BD59-A6C34878D82A}">
                    <a16:rowId xmlns:a16="http://schemas.microsoft.com/office/drawing/2014/main" val="1250819966"/>
                  </a:ext>
                </a:extLst>
              </a:tr>
              <a:tr h="353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совокупной результативности реализации мероприятий, направленных на развитие конкуренции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extLst>
                  <a:ext uri="{0D108BD9-81ED-4DB2-BD59-A6C34878D82A}">
                    <a16:rowId xmlns:a16="http://schemas.microsoft.com/office/drawing/2014/main" val="535063768"/>
                  </a:ext>
                </a:extLst>
              </a:tr>
              <a:tr h="557926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заключенных договоров с субъектами малого и среднего предпринимательства для размещения нестационарных торговых объектов на территории парков культуры и отдыха городских округов Московской области без проведения торгов на льготных условиях при организации: мобильной торговли (в мобильных пунктах быстрого питания (</a:t>
                      </a:r>
                      <a:r>
                        <a:rPr lang="ru-RU" sz="11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фудтраках</a:t>
                      </a: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и передвижных сооружениях (тележках), торговли в киосках малых площадью до 9 кв. м включительно и торговых автоматах (</a:t>
                      </a:r>
                      <a:r>
                        <a:rPr lang="ru-RU" sz="11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вендинговых</a:t>
                      </a: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автоматах)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extLst>
                  <a:ext uri="{0D108BD9-81ED-4DB2-BD59-A6C34878D82A}">
                    <a16:rowId xmlns:a16="http://schemas.microsoft.com/office/drawing/2014/main" val="2692216603"/>
                  </a:ext>
                </a:extLst>
              </a:tr>
              <a:tr h="901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17,64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20,78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21,07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21,28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22,34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525354"/>
                  </a:ext>
                </a:extLst>
              </a:tr>
              <a:tr h="338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субъектов МСП в расчете на 10 тыс. человек населения.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531,67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550,87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568,08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589,63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608,76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2739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51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75319" y="0"/>
            <a:ext cx="7848872" cy="792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зачисления налогов в бюджет, 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уплачиваемые физическими лицами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741235"/>
              </p:ext>
            </p:extLst>
          </p:nvPr>
        </p:nvGraphicFramePr>
        <p:xfrm>
          <a:off x="4828375" y="2276872"/>
          <a:ext cx="428298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243051"/>
              </p:ext>
            </p:extLst>
          </p:nvPr>
        </p:nvGraphicFramePr>
        <p:xfrm>
          <a:off x="785583" y="792088"/>
          <a:ext cx="808558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036396"/>
              </p:ext>
            </p:extLst>
          </p:nvPr>
        </p:nvGraphicFramePr>
        <p:xfrm>
          <a:off x="1043608" y="2276872"/>
          <a:ext cx="36004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98530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04856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«Предпринимательство»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540112"/>
              </p:ext>
            </p:extLst>
          </p:nvPr>
        </p:nvGraphicFramePr>
        <p:xfrm>
          <a:off x="971600" y="1035721"/>
          <a:ext cx="7992890" cy="52952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16571">
                  <a:extLst>
                    <a:ext uri="{9D8B030D-6E8A-4147-A177-3AD203B41FA5}">
                      <a16:colId xmlns:a16="http://schemas.microsoft.com/office/drawing/2014/main" val="845918742"/>
                    </a:ext>
                  </a:extLst>
                </a:gridCol>
                <a:gridCol w="863416">
                  <a:extLst>
                    <a:ext uri="{9D8B030D-6E8A-4147-A177-3AD203B41FA5}">
                      <a16:colId xmlns:a16="http://schemas.microsoft.com/office/drawing/2014/main" val="2606142355"/>
                    </a:ext>
                  </a:extLst>
                </a:gridCol>
                <a:gridCol w="823078">
                  <a:extLst>
                    <a:ext uri="{9D8B030D-6E8A-4147-A177-3AD203B41FA5}">
                      <a16:colId xmlns:a16="http://schemas.microsoft.com/office/drawing/2014/main" val="2655019149"/>
                    </a:ext>
                  </a:extLst>
                </a:gridCol>
                <a:gridCol w="822249">
                  <a:extLst>
                    <a:ext uri="{9D8B030D-6E8A-4147-A177-3AD203B41FA5}">
                      <a16:colId xmlns:a16="http://schemas.microsoft.com/office/drawing/2014/main" val="3228687957"/>
                    </a:ext>
                  </a:extLst>
                </a:gridCol>
                <a:gridCol w="822249">
                  <a:extLst>
                    <a:ext uri="{9D8B030D-6E8A-4147-A177-3AD203B41FA5}">
                      <a16:colId xmlns:a16="http://schemas.microsoft.com/office/drawing/2014/main" val="2436726619"/>
                    </a:ext>
                  </a:extLst>
                </a:gridCol>
                <a:gridCol w="822249">
                  <a:extLst>
                    <a:ext uri="{9D8B030D-6E8A-4147-A177-3AD203B41FA5}">
                      <a16:colId xmlns:a16="http://schemas.microsoft.com/office/drawing/2014/main" val="2365189302"/>
                    </a:ext>
                  </a:extLst>
                </a:gridCol>
                <a:gridCol w="823078">
                  <a:extLst>
                    <a:ext uri="{9D8B030D-6E8A-4147-A177-3AD203B41FA5}">
                      <a16:colId xmlns:a16="http://schemas.microsoft.com/office/drawing/2014/main" val="296441782"/>
                    </a:ext>
                  </a:extLst>
                </a:gridCol>
              </a:tblGrid>
              <a:tr h="2475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 недвижимого имущества, предоставленных субъектам малого и среднего предпринимательства и физическим лицам, не являющимся индивидуальными предпринимателями и применяющим специальный налоговый режим «налог на профессиональный доход» в рамках оказания имущественной поддержи и (или) предоставления муниципальной преференции для поддержки субъектов малого и среднего предпринимательства.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extLst>
                  <a:ext uri="{0D108BD9-81ED-4DB2-BD59-A6C34878D82A}">
                    <a16:rowId xmlns:a16="http://schemas.microsoft.com/office/drawing/2014/main" val="2007420962"/>
                  </a:ext>
                </a:extLst>
              </a:tr>
              <a:tr h="537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площадью торговых объектов 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 м/1000 человек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1 350</a:t>
                      </a:r>
                      <a:endParaRPr lang="ru-RU" sz="1100" b="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1 541,3</a:t>
                      </a:r>
                      <a:endParaRPr lang="ru-RU" sz="1100" b="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1 541,3</a:t>
                      </a:r>
                      <a:endParaRPr lang="ru-RU" sz="1100" b="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1 541,3</a:t>
                      </a:r>
                      <a:endParaRPr lang="ru-RU" sz="1100" b="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1 541,3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9885003"/>
                  </a:ext>
                </a:extLst>
              </a:tr>
              <a:tr h="478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предприятиями общественного питания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пос. мест/1000 человек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4124049"/>
                  </a:ext>
                </a:extLst>
              </a:tr>
              <a:tr h="478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предприятиями бытового обслуживания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раб. мест/1000 человек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2825590"/>
                  </a:ext>
                </a:extLst>
              </a:tr>
              <a:tr h="638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обращений по вопросу защиты прав потребителей от общего количества поступивших обращений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b="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1881365"/>
                  </a:ext>
                </a:extLst>
              </a:tr>
              <a:tr h="638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вновь созданных субъектов малого и среднего бизнеса, единиц 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786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1178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1205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1286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1342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7727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68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03546" y="142809"/>
            <a:ext cx="8208912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имуществом и муниципальными финансами»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801212"/>
              </p:ext>
            </p:extLst>
          </p:nvPr>
        </p:nvGraphicFramePr>
        <p:xfrm>
          <a:off x="971600" y="1136601"/>
          <a:ext cx="7912298" cy="521851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314403811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681912288"/>
                    </a:ext>
                  </a:extLst>
                </a:gridCol>
                <a:gridCol w="639264">
                  <a:extLst>
                    <a:ext uri="{9D8B030D-6E8A-4147-A177-3AD203B41FA5}">
                      <a16:colId xmlns:a16="http://schemas.microsoft.com/office/drawing/2014/main" val="3723695089"/>
                    </a:ext>
                  </a:extLst>
                </a:gridCol>
                <a:gridCol w="683821">
                  <a:extLst>
                    <a:ext uri="{9D8B030D-6E8A-4147-A177-3AD203B41FA5}">
                      <a16:colId xmlns:a16="http://schemas.microsoft.com/office/drawing/2014/main" val="4179383550"/>
                    </a:ext>
                  </a:extLst>
                </a:gridCol>
                <a:gridCol w="684029">
                  <a:extLst>
                    <a:ext uri="{9D8B030D-6E8A-4147-A177-3AD203B41FA5}">
                      <a16:colId xmlns:a16="http://schemas.microsoft.com/office/drawing/2014/main" val="3033614150"/>
                    </a:ext>
                  </a:extLst>
                </a:gridCol>
                <a:gridCol w="684236">
                  <a:extLst>
                    <a:ext uri="{9D8B030D-6E8A-4147-A177-3AD203B41FA5}">
                      <a16:colId xmlns:a16="http://schemas.microsoft.com/office/drawing/2014/main" val="2818276097"/>
                    </a:ext>
                  </a:extLst>
                </a:gridCol>
                <a:gridCol w="684444">
                  <a:extLst>
                    <a:ext uri="{9D8B030D-6E8A-4147-A177-3AD203B41FA5}">
                      <a16:colId xmlns:a16="http://schemas.microsoft.com/office/drawing/2014/main" val="4216271283"/>
                    </a:ext>
                  </a:extLst>
                </a:gridCol>
              </a:tblGrid>
              <a:tr h="19807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endParaRPr kumimoji="0" lang="ru-RU" altLang="ru-RU" sz="1200" b="1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223202"/>
                  </a:ext>
                </a:extLst>
              </a:tr>
              <a:tr h="297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extLst>
                  <a:ext uri="{0D108BD9-81ED-4DB2-BD59-A6C34878D82A}">
                    <a16:rowId xmlns:a16="http://schemas.microsoft.com/office/drawing/2014/main" val="1549275737"/>
                  </a:ext>
                </a:extLst>
              </a:tr>
              <a:tr h="693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extLst>
                  <a:ext uri="{0D108BD9-81ED-4DB2-BD59-A6C34878D82A}">
                    <a16:rowId xmlns:a16="http://schemas.microsoft.com/office/drawing/2014/main" val="3813527450"/>
                  </a:ext>
                </a:extLst>
              </a:tr>
              <a:tr h="693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extLst>
                  <a:ext uri="{0D108BD9-81ED-4DB2-BD59-A6C34878D82A}">
                    <a16:rowId xmlns:a16="http://schemas.microsoft.com/office/drawing/2014/main" val="2472704383"/>
                  </a:ext>
                </a:extLst>
              </a:tr>
              <a:tr h="693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extLst>
                  <a:ext uri="{0D108BD9-81ED-4DB2-BD59-A6C34878D82A}">
                    <a16:rowId xmlns:a16="http://schemas.microsoft.com/office/drawing/2014/main" val="1234849764"/>
                  </a:ext>
                </a:extLst>
              </a:tr>
              <a:tr h="693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extLst>
                  <a:ext uri="{0D108BD9-81ED-4DB2-BD59-A6C34878D82A}">
                    <a16:rowId xmlns:a16="http://schemas.microsoft.com/office/drawing/2014/main" val="738615231"/>
                  </a:ext>
                </a:extLst>
              </a:tr>
              <a:tr h="495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земельных участков многодетным семьям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extLst>
                  <a:ext uri="{0D108BD9-81ED-4DB2-BD59-A6C34878D82A}">
                    <a16:rowId xmlns:a16="http://schemas.microsoft.com/office/drawing/2014/main" val="3059468398"/>
                  </a:ext>
                </a:extLst>
              </a:tr>
              <a:tr h="594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использования земель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extLst>
                  <a:ext uri="{0D108BD9-81ED-4DB2-BD59-A6C34878D82A}">
                    <a16:rowId xmlns:a16="http://schemas.microsoft.com/office/drawing/2014/main" val="2114937250"/>
                  </a:ext>
                </a:extLst>
              </a:tr>
              <a:tr h="693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незарегистрированных объектов недвижимого имущества, вовлеченных в налоговый оборот по результатам МЗК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extLst>
                  <a:ext uri="{0D108BD9-81ED-4DB2-BD59-A6C34878D82A}">
                    <a16:rowId xmlns:a16="http://schemas.microsoft.com/office/drawing/2014/main" val="3730650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74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83568" y="183215"/>
            <a:ext cx="8280920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«Управление имуществом и муниципальными финансами»</a:t>
            </a:r>
            <a:endParaRPr lang="ru-RU" altLang="ru-RU" sz="18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413426"/>
              </p:ext>
            </p:extLst>
          </p:nvPr>
        </p:nvGraphicFramePr>
        <p:xfrm>
          <a:off x="971601" y="1700808"/>
          <a:ext cx="7992887" cy="29388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00840">
                  <a:extLst>
                    <a:ext uri="{9D8B030D-6E8A-4147-A177-3AD203B41FA5}">
                      <a16:colId xmlns:a16="http://schemas.microsoft.com/office/drawing/2014/main" val="868254688"/>
                    </a:ext>
                  </a:extLst>
                </a:gridCol>
                <a:gridCol w="1126947">
                  <a:extLst>
                    <a:ext uri="{9D8B030D-6E8A-4147-A177-3AD203B41FA5}">
                      <a16:colId xmlns:a16="http://schemas.microsoft.com/office/drawing/2014/main" val="4203762305"/>
                    </a:ext>
                  </a:extLst>
                </a:gridCol>
                <a:gridCol w="612622">
                  <a:extLst>
                    <a:ext uri="{9D8B030D-6E8A-4147-A177-3AD203B41FA5}">
                      <a16:colId xmlns:a16="http://schemas.microsoft.com/office/drawing/2014/main" val="4169042083"/>
                    </a:ext>
                  </a:extLst>
                </a:gridCol>
                <a:gridCol w="612622">
                  <a:extLst>
                    <a:ext uri="{9D8B030D-6E8A-4147-A177-3AD203B41FA5}">
                      <a16:colId xmlns:a16="http://schemas.microsoft.com/office/drawing/2014/main" val="1433017713"/>
                    </a:ext>
                  </a:extLst>
                </a:gridCol>
                <a:gridCol w="613617">
                  <a:extLst>
                    <a:ext uri="{9D8B030D-6E8A-4147-A177-3AD203B41FA5}">
                      <a16:colId xmlns:a16="http://schemas.microsoft.com/office/drawing/2014/main" val="1175175644"/>
                    </a:ext>
                  </a:extLst>
                </a:gridCol>
                <a:gridCol w="612622">
                  <a:extLst>
                    <a:ext uri="{9D8B030D-6E8A-4147-A177-3AD203B41FA5}">
                      <a16:colId xmlns:a16="http://schemas.microsoft.com/office/drawing/2014/main" val="3613409898"/>
                    </a:ext>
                  </a:extLst>
                </a:gridCol>
                <a:gridCol w="613617">
                  <a:extLst>
                    <a:ext uri="{9D8B030D-6E8A-4147-A177-3AD203B41FA5}">
                      <a16:colId xmlns:a16="http://schemas.microsoft.com/office/drawing/2014/main" val="1263365814"/>
                    </a:ext>
                  </a:extLst>
                </a:gridCol>
              </a:tblGrid>
              <a:tr h="455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земельного налога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extLst>
                  <a:ext uri="{0D108BD9-81ED-4DB2-BD59-A6C34878D82A}">
                    <a16:rowId xmlns:a16="http://schemas.microsoft.com/office/drawing/2014/main" val="2111927045"/>
                  </a:ext>
                </a:extLst>
              </a:tr>
              <a:tr h="955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extLst>
                  <a:ext uri="{0D108BD9-81ED-4DB2-BD59-A6C34878D82A}">
                    <a16:rowId xmlns:a16="http://schemas.microsoft.com/office/drawing/2014/main" val="2460589375"/>
                  </a:ext>
                </a:extLst>
              </a:tr>
              <a:tr h="764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работы по расторжению договоров аренды земельных участков и размещению на Инвестиционном портале Московской области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extLst>
                  <a:ext uri="{0D108BD9-81ED-4DB2-BD59-A6C34878D82A}">
                    <a16:rowId xmlns:a16="http://schemas.microsoft.com/office/drawing/2014/main" val="2028531699"/>
                  </a:ext>
                </a:extLst>
              </a:tr>
              <a:tr h="764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объема обслуживания муниципального долга к общему годовому объему доходов (без учета объема безвозмездных поступлений) бюджета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extLst>
                  <a:ext uri="{0D108BD9-81ED-4DB2-BD59-A6C34878D82A}">
                    <a16:rowId xmlns:a16="http://schemas.microsoft.com/office/drawing/2014/main" val="3543474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79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331640" y="199066"/>
            <a:ext cx="7578711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«Развитие институтов гражданского общества, повышение  эффективности местного самоуправления и реализации молодежной политики»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318973"/>
              </p:ext>
            </p:extLst>
          </p:nvPr>
        </p:nvGraphicFramePr>
        <p:xfrm>
          <a:off x="948623" y="1340768"/>
          <a:ext cx="7961728" cy="44022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15094071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130303229"/>
                    </a:ext>
                  </a:extLst>
                </a:gridCol>
                <a:gridCol w="857864">
                  <a:extLst>
                    <a:ext uri="{9D8B030D-6E8A-4147-A177-3AD203B41FA5}">
                      <a16:colId xmlns:a16="http://schemas.microsoft.com/office/drawing/2014/main" val="2843564901"/>
                    </a:ext>
                  </a:extLst>
                </a:gridCol>
                <a:gridCol w="857864">
                  <a:extLst>
                    <a:ext uri="{9D8B030D-6E8A-4147-A177-3AD203B41FA5}">
                      <a16:colId xmlns:a16="http://schemas.microsoft.com/office/drawing/2014/main" val="1539209600"/>
                    </a:ext>
                  </a:extLst>
                </a:gridCol>
                <a:gridCol w="857864">
                  <a:extLst>
                    <a:ext uri="{9D8B030D-6E8A-4147-A177-3AD203B41FA5}">
                      <a16:colId xmlns:a16="http://schemas.microsoft.com/office/drawing/2014/main" val="418092583"/>
                    </a:ext>
                  </a:extLst>
                </a:gridCol>
                <a:gridCol w="857864">
                  <a:extLst>
                    <a:ext uri="{9D8B030D-6E8A-4147-A177-3AD203B41FA5}">
                      <a16:colId xmlns:a16="http://schemas.microsoft.com/office/drawing/2014/main" val="1114515209"/>
                    </a:ext>
                  </a:extLst>
                </a:gridCol>
                <a:gridCol w="857864">
                  <a:extLst>
                    <a:ext uri="{9D8B030D-6E8A-4147-A177-3AD203B41FA5}">
                      <a16:colId xmlns:a16="http://schemas.microsoft.com/office/drawing/2014/main" val="681684685"/>
                    </a:ext>
                  </a:extLst>
                </a:gridCol>
              </a:tblGrid>
              <a:tr h="13178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203439"/>
                  </a:ext>
                </a:extLst>
              </a:tr>
              <a:tr h="395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extLst>
                  <a:ext uri="{0D108BD9-81ED-4DB2-BD59-A6C34878D82A}">
                    <a16:rowId xmlns:a16="http://schemas.microsoft.com/office/drawing/2014/main" val="2179768083"/>
                  </a:ext>
                </a:extLst>
              </a:tr>
              <a:tr h="329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в средствах массовой информации и социальных сетях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extLst>
                  <a:ext uri="{0D108BD9-81ED-4DB2-BD59-A6C34878D82A}">
                    <a16:rowId xmlns:a16="http://schemas.microsoft.com/office/drawing/2014/main" val="1343086019"/>
                  </a:ext>
                </a:extLst>
              </a:tr>
              <a:tr h="98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незаконных рекламных конструкций, установленных на территории муниципального образования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extLst>
                  <a:ext uri="{0D108BD9-81ED-4DB2-BD59-A6C34878D82A}">
                    <a16:rowId xmlns:a16="http://schemas.microsoft.com/office/drawing/2014/main" val="2229850595"/>
                  </a:ext>
                </a:extLst>
              </a:tr>
              <a:tr h="461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молодежи, задействованной в мероприятиях по вовлечению в творческую деятельность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extLst>
                  <a:ext uri="{0D108BD9-81ED-4DB2-BD59-A6C34878D82A}">
                    <a16:rowId xmlns:a16="http://schemas.microsoft.com/office/drawing/2014/main" val="783622699"/>
                  </a:ext>
                </a:extLst>
              </a:tr>
              <a:tr h="125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граждан Российской Федерации, вовлеченных центрами (сообществами, объединениями) поддержки добровольчества (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волонтерства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1465" algn="ctr"/>
                        </a:tabLs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чел.</a:t>
                      </a:r>
                      <a:endParaRPr lang="ru-RU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0,013632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0,0156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0,0164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0,0172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0,0180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extLst>
                  <a:ext uri="{0D108BD9-81ED-4DB2-BD59-A6C34878D82A}">
                    <a16:rowId xmlns:a16="http://schemas.microsoft.com/office/drawing/2014/main" val="2587162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86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87016" y="50217"/>
            <a:ext cx="8856984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 функционирование   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дорожно-транспортного комплекса»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11269"/>
              </p:ext>
            </p:extLst>
          </p:nvPr>
        </p:nvGraphicFramePr>
        <p:xfrm>
          <a:off x="899592" y="933525"/>
          <a:ext cx="8064897" cy="558916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291143">
                  <a:extLst>
                    <a:ext uri="{9D8B030D-6E8A-4147-A177-3AD203B41FA5}">
                      <a16:colId xmlns:a16="http://schemas.microsoft.com/office/drawing/2014/main" val="59430390"/>
                    </a:ext>
                  </a:extLst>
                </a:gridCol>
                <a:gridCol w="770268">
                  <a:extLst>
                    <a:ext uri="{9D8B030D-6E8A-4147-A177-3AD203B41FA5}">
                      <a16:colId xmlns:a16="http://schemas.microsoft.com/office/drawing/2014/main" val="279583250"/>
                    </a:ext>
                  </a:extLst>
                </a:gridCol>
                <a:gridCol w="744985">
                  <a:extLst>
                    <a:ext uri="{9D8B030D-6E8A-4147-A177-3AD203B41FA5}">
                      <a16:colId xmlns:a16="http://schemas.microsoft.com/office/drawing/2014/main" val="3968836149"/>
                    </a:ext>
                  </a:extLst>
                </a:gridCol>
                <a:gridCol w="836376">
                  <a:extLst>
                    <a:ext uri="{9D8B030D-6E8A-4147-A177-3AD203B41FA5}">
                      <a16:colId xmlns:a16="http://schemas.microsoft.com/office/drawing/2014/main" val="219562008"/>
                    </a:ext>
                  </a:extLst>
                </a:gridCol>
                <a:gridCol w="837254">
                  <a:extLst>
                    <a:ext uri="{9D8B030D-6E8A-4147-A177-3AD203B41FA5}">
                      <a16:colId xmlns:a16="http://schemas.microsoft.com/office/drawing/2014/main" val="1703157793"/>
                    </a:ext>
                  </a:extLst>
                </a:gridCol>
                <a:gridCol w="838131">
                  <a:extLst>
                    <a:ext uri="{9D8B030D-6E8A-4147-A177-3AD203B41FA5}">
                      <a16:colId xmlns:a16="http://schemas.microsoft.com/office/drawing/2014/main" val="1833702184"/>
                    </a:ext>
                  </a:extLst>
                </a:gridCol>
                <a:gridCol w="746740">
                  <a:extLst>
                    <a:ext uri="{9D8B030D-6E8A-4147-A177-3AD203B41FA5}">
                      <a16:colId xmlns:a16="http://schemas.microsoft.com/office/drawing/2014/main" val="2765806282"/>
                    </a:ext>
                  </a:extLst>
                </a:gridCol>
              </a:tblGrid>
              <a:tr h="41911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endParaRPr kumimoji="0" lang="ru-RU" altLang="ru-RU" sz="1200" b="1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945576"/>
                  </a:ext>
                </a:extLst>
              </a:tr>
              <a:tr h="393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extLst>
                  <a:ext uri="{0D108BD9-81ED-4DB2-BD59-A6C34878D82A}">
                    <a16:rowId xmlns:a16="http://schemas.microsoft.com/office/drawing/2014/main" val="3397353578"/>
                  </a:ext>
                </a:extLst>
              </a:tr>
              <a:tr h="1974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организации транспортного обслуживания населения на муниципальных маршрутах регулярных перевозок по регулируемым тарифам в границах муниципального образования Московской области, включенных в Перечень маршрутов регулярных перевозок по регулируемым тарифам, на которых отдельным категориям граждан предоставляются меры социальной поддержки, утверждаемый Правительством Московской области 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extLst>
                  <a:ext uri="{0D108BD9-81ED-4DB2-BD59-A6C34878D82A}">
                    <a16:rowId xmlns:a16="http://schemas.microsoft.com/office/drawing/2014/main" val="1566145607"/>
                  </a:ext>
                </a:extLst>
              </a:tr>
              <a:tr h="809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погибших в дорожно-транспортных происшествиях, человек на 100 тысяч населения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чел./100 тыс. населения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1605063"/>
                  </a:ext>
                </a:extLst>
              </a:tr>
              <a:tr h="493710"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объектов, на которых реализуются мероприятия по обеспечению транспортной безопасности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4069479"/>
                  </a:ext>
                </a:extLst>
              </a:tr>
              <a:tr h="680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автомобильных дорог местного значения, соответствующих нормативным требованиям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extLst>
                  <a:ext uri="{0D108BD9-81ED-4DB2-BD59-A6C34878D82A}">
                    <a16:rowId xmlns:a16="http://schemas.microsoft.com/office/drawing/2014/main" val="2217514141"/>
                  </a:ext>
                </a:extLst>
              </a:tr>
              <a:tr h="809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парковочного пространства на улично-дорожной сети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м/м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8473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85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41784" y="44624"/>
            <a:ext cx="8280920" cy="755081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«Цифровое муниципальное образование»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91942"/>
              </p:ext>
            </p:extLst>
          </p:nvPr>
        </p:nvGraphicFramePr>
        <p:xfrm>
          <a:off x="971600" y="1146737"/>
          <a:ext cx="7973862" cy="50289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34173">
                  <a:extLst>
                    <a:ext uri="{9D8B030D-6E8A-4147-A177-3AD203B41FA5}">
                      <a16:colId xmlns:a16="http://schemas.microsoft.com/office/drawing/2014/main" val="201323561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129692787"/>
                    </a:ext>
                  </a:extLst>
                </a:gridCol>
                <a:gridCol w="640717">
                  <a:extLst>
                    <a:ext uri="{9D8B030D-6E8A-4147-A177-3AD203B41FA5}">
                      <a16:colId xmlns:a16="http://schemas.microsoft.com/office/drawing/2014/main" val="1543127426"/>
                    </a:ext>
                  </a:extLst>
                </a:gridCol>
                <a:gridCol w="640717">
                  <a:extLst>
                    <a:ext uri="{9D8B030D-6E8A-4147-A177-3AD203B41FA5}">
                      <a16:colId xmlns:a16="http://schemas.microsoft.com/office/drawing/2014/main" val="1666416641"/>
                    </a:ext>
                  </a:extLst>
                </a:gridCol>
                <a:gridCol w="640717">
                  <a:extLst>
                    <a:ext uri="{9D8B030D-6E8A-4147-A177-3AD203B41FA5}">
                      <a16:colId xmlns:a16="http://schemas.microsoft.com/office/drawing/2014/main" val="2745016474"/>
                    </a:ext>
                  </a:extLst>
                </a:gridCol>
                <a:gridCol w="640717">
                  <a:extLst>
                    <a:ext uri="{9D8B030D-6E8A-4147-A177-3AD203B41FA5}">
                      <a16:colId xmlns:a16="http://schemas.microsoft.com/office/drawing/2014/main" val="1037547993"/>
                    </a:ext>
                  </a:extLst>
                </a:gridCol>
                <a:gridCol w="640717">
                  <a:extLst>
                    <a:ext uri="{9D8B030D-6E8A-4147-A177-3AD203B41FA5}">
                      <a16:colId xmlns:a16="http://schemas.microsoft.com/office/drawing/2014/main" val="2790406265"/>
                    </a:ext>
                  </a:extLst>
                </a:gridCol>
              </a:tblGrid>
              <a:tr h="25588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1685C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1685C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1685C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1685C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1685C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172329"/>
                  </a:ext>
                </a:extLst>
              </a:tr>
              <a:tr h="511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1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1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1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extLst>
                  <a:ext uri="{0D108BD9-81ED-4DB2-BD59-A6C34878D82A}">
                    <a16:rowId xmlns:a16="http://schemas.microsoft.com/office/drawing/2014/main" val="2598951462"/>
                  </a:ext>
                </a:extLst>
              </a:tr>
              <a:tr h="341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 граждан качеством предоставления государственных и муниципальных услуг в МФЦ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96,84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5415" algn="ctr"/>
                        </a:tabLs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96,90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96,90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96,90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034215346"/>
                  </a:ext>
                </a:extLst>
              </a:tr>
              <a:tr h="511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рабочих мест, обеспеченных необходимым компьютерным оборудованием и услугами связи в соответствии с требованиями нормативных правовых актов Московской области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5415" algn="ctr"/>
                        </a:tabLs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extLst>
                  <a:ext uri="{0D108BD9-81ED-4DB2-BD59-A6C34878D82A}">
                    <a16:rowId xmlns:a16="http://schemas.microsoft.com/office/drawing/2014/main" val="481880154"/>
                  </a:ext>
                </a:extLst>
              </a:tr>
              <a:tr h="597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Стоимостная доля закупаемого и (или) арендуемого ОМСУ муниципального образования Московской области отечественного программного обеспечения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extLst>
                  <a:ext uri="{0D108BD9-81ED-4DB2-BD59-A6C34878D82A}">
                    <a16:rowId xmlns:a16="http://schemas.microsoft.com/office/drawing/2014/main" val="1602220666"/>
                  </a:ext>
                </a:extLst>
              </a:tr>
              <a:tr h="1194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 соответствии с категорией обрабатываемой информации, а также персональных компьютеров, используемых на рабочих местах работников, обеспеченных антивирусным программным обеспечением с регулярным обновлением соответствующих баз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extLst>
                  <a:ext uri="{0D108BD9-81ED-4DB2-BD59-A6C34878D82A}">
                    <a16:rowId xmlns:a16="http://schemas.microsoft.com/office/drawing/2014/main" val="3849088004"/>
                  </a:ext>
                </a:extLst>
              </a:tr>
              <a:tr h="511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 установленными требованиями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extLst>
                  <a:ext uri="{0D108BD9-81ED-4DB2-BD59-A6C34878D82A}">
                    <a16:rowId xmlns:a16="http://schemas.microsoft.com/office/drawing/2014/main" val="1750332179"/>
                  </a:ext>
                </a:extLst>
              </a:tr>
              <a:tr h="852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электронного юридически значимого документооборота в органах местного самоуправления и подведомственных им учреждениях в Московской области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050" b="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050" b="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2836470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70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40729" y="93519"/>
            <a:ext cx="8352928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«Цифровое муниципальное образование»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846318"/>
              </p:ext>
            </p:extLst>
          </p:nvPr>
        </p:nvGraphicFramePr>
        <p:xfrm>
          <a:off x="857704" y="899586"/>
          <a:ext cx="8035953" cy="57327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72863">
                  <a:extLst>
                    <a:ext uri="{9D8B030D-6E8A-4147-A177-3AD203B41FA5}">
                      <a16:colId xmlns:a16="http://schemas.microsoft.com/office/drawing/2014/main" val="1946103064"/>
                    </a:ext>
                  </a:extLst>
                </a:gridCol>
                <a:gridCol w="723680">
                  <a:extLst>
                    <a:ext uri="{9D8B030D-6E8A-4147-A177-3AD203B41FA5}">
                      <a16:colId xmlns:a16="http://schemas.microsoft.com/office/drawing/2014/main" val="1420582184"/>
                    </a:ext>
                  </a:extLst>
                </a:gridCol>
                <a:gridCol w="627882">
                  <a:extLst>
                    <a:ext uri="{9D8B030D-6E8A-4147-A177-3AD203B41FA5}">
                      <a16:colId xmlns:a16="http://schemas.microsoft.com/office/drawing/2014/main" val="3428387554"/>
                    </a:ext>
                  </a:extLst>
                </a:gridCol>
                <a:gridCol w="627882">
                  <a:extLst>
                    <a:ext uri="{9D8B030D-6E8A-4147-A177-3AD203B41FA5}">
                      <a16:colId xmlns:a16="http://schemas.microsoft.com/office/drawing/2014/main" val="2938772416"/>
                    </a:ext>
                  </a:extLst>
                </a:gridCol>
                <a:gridCol w="627882">
                  <a:extLst>
                    <a:ext uri="{9D8B030D-6E8A-4147-A177-3AD203B41FA5}">
                      <a16:colId xmlns:a16="http://schemas.microsoft.com/office/drawing/2014/main" val="3974055969"/>
                    </a:ext>
                  </a:extLst>
                </a:gridCol>
                <a:gridCol w="627882">
                  <a:extLst>
                    <a:ext uri="{9D8B030D-6E8A-4147-A177-3AD203B41FA5}">
                      <a16:colId xmlns:a16="http://schemas.microsoft.com/office/drawing/2014/main" val="3028256341"/>
                    </a:ext>
                  </a:extLst>
                </a:gridCol>
                <a:gridCol w="627882">
                  <a:extLst>
                    <a:ext uri="{9D8B030D-6E8A-4147-A177-3AD203B41FA5}">
                      <a16:colId xmlns:a16="http://schemas.microsoft.com/office/drawing/2014/main" val="958298857"/>
                    </a:ext>
                  </a:extLst>
                </a:gridCol>
              </a:tblGrid>
              <a:tr h="672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(государственных) услуг, предоставленных без нарушения регламентного срока при оказании услуг в электронном виде на региональном портале государственных услуг</a:t>
                      </a:r>
                      <a:endParaRPr lang="ru-RU" sz="10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99,77</a:t>
                      </a:r>
                      <a:endParaRPr lang="ru-RU" sz="10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0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0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0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0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extLst>
                  <a:ext uri="{0D108BD9-81ED-4DB2-BD59-A6C34878D82A}">
                    <a16:rowId xmlns:a16="http://schemas.microsoft.com/office/drawing/2014/main" val="422511088"/>
                  </a:ext>
                </a:extLst>
              </a:tr>
              <a:tr h="964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обращений за получением муниципальных (государственных) услуг в электронном виде с использованием РПГУ без необходимости личного посещения органов местного самоуправления и МФЦ от общего количества таких услуг</a:t>
                      </a:r>
                      <a:endParaRPr lang="ru-RU" sz="10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000" b="0" kern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377307599"/>
                  </a:ext>
                </a:extLst>
              </a:tr>
              <a:tr h="788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Быстро/качественно решаем - Доля сообщений, отправленных на портал «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Добродел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пользователями с подтвержденной учётной записью ЕСИА, которые имеют признак повторной отправки, повторного переноса сроков решения, нарушения срока предоставления ответа</a:t>
                      </a:r>
                      <a:endParaRPr lang="ru-RU" sz="10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extLst>
                  <a:ext uri="{0D108BD9-81ED-4DB2-BD59-A6C34878D82A}">
                    <a16:rowId xmlns:a16="http://schemas.microsoft.com/office/drawing/2014/main" val="1783921186"/>
                  </a:ext>
                </a:extLst>
              </a:tr>
              <a:tr h="701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организации обеспечены материально-технической базой для внедрения цифровой образовательной среды</a:t>
                      </a:r>
                      <a:endParaRPr lang="ru-RU" sz="10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0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extLst>
                  <a:ext uri="{0D108BD9-81ED-4DB2-BD59-A6C34878D82A}">
                    <a16:rowId xmlns:a16="http://schemas.microsoft.com/office/drawing/2014/main" val="1758307024"/>
                  </a:ext>
                </a:extLst>
              </a:tr>
              <a:tr h="701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домохозяйств, которым обеспечена возможность фиксированного широкополосного доступа к информационно-телекоммуникационной сети «Интернет»</a:t>
                      </a:r>
                      <a:endParaRPr lang="ru-RU" sz="10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000" b="0" kern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2578662788"/>
                  </a:ext>
                </a:extLst>
              </a:tr>
              <a:tr h="685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 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kern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extLst>
                  <a:ext uri="{0D108BD9-81ED-4DB2-BD59-A6C34878D82A}">
                    <a16:rowId xmlns:a16="http://schemas.microsoft.com/office/drawing/2014/main" val="1176743052"/>
                  </a:ext>
                </a:extLst>
              </a:tr>
              <a:tr h="609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фондов муниципального архива, внесенных в общеотраслевую базу данных «Архивный фонд», от общего количества архивных фондов, хранящихся в муниципальном архиве 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extLst>
                  <a:ext uri="{0D108BD9-81ED-4DB2-BD59-A6C34878D82A}">
                    <a16:rowId xmlns:a16="http://schemas.microsoft.com/office/drawing/2014/main" val="2684606026"/>
                  </a:ext>
                </a:extLst>
              </a:tr>
              <a:tr h="609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единиц хранения, переведенных в электронно-цифровую форму, от общего количества единиц хранения, находящихся на хранении в муниципальном архиве муниципального образования 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3,47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00" b="0" kern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00" b="0" kern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extLst>
                  <a:ext uri="{0D108BD9-81ED-4DB2-BD59-A6C34878D82A}">
                    <a16:rowId xmlns:a16="http://schemas.microsoft.com/office/drawing/2014/main" val="3298661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6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655477" y="116632"/>
            <a:ext cx="6048672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«Архитектура и градостроительство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</a:t>
            </a:r>
            <a:endParaRPr lang="ru-RU" altLang="ru-RU" sz="18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537315"/>
              </p:ext>
            </p:extLst>
          </p:nvPr>
        </p:nvGraphicFramePr>
        <p:xfrm>
          <a:off x="899592" y="1052736"/>
          <a:ext cx="8131451" cy="49032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585255">
                  <a:extLst>
                    <a:ext uri="{9D8B030D-6E8A-4147-A177-3AD203B41FA5}">
                      <a16:colId xmlns:a16="http://schemas.microsoft.com/office/drawing/2014/main" val="2857400707"/>
                    </a:ext>
                  </a:extLst>
                </a:gridCol>
                <a:gridCol w="1146563">
                  <a:extLst>
                    <a:ext uri="{9D8B030D-6E8A-4147-A177-3AD203B41FA5}">
                      <a16:colId xmlns:a16="http://schemas.microsoft.com/office/drawing/2014/main" val="1701423390"/>
                    </a:ext>
                  </a:extLst>
                </a:gridCol>
                <a:gridCol w="691491">
                  <a:extLst>
                    <a:ext uri="{9D8B030D-6E8A-4147-A177-3AD203B41FA5}">
                      <a16:colId xmlns:a16="http://schemas.microsoft.com/office/drawing/2014/main" val="2599836203"/>
                    </a:ext>
                  </a:extLst>
                </a:gridCol>
                <a:gridCol w="690774">
                  <a:extLst>
                    <a:ext uri="{9D8B030D-6E8A-4147-A177-3AD203B41FA5}">
                      <a16:colId xmlns:a16="http://schemas.microsoft.com/office/drawing/2014/main" val="3067130811"/>
                    </a:ext>
                  </a:extLst>
                </a:gridCol>
                <a:gridCol w="690953">
                  <a:extLst>
                    <a:ext uri="{9D8B030D-6E8A-4147-A177-3AD203B41FA5}">
                      <a16:colId xmlns:a16="http://schemas.microsoft.com/office/drawing/2014/main" val="3823222062"/>
                    </a:ext>
                  </a:extLst>
                </a:gridCol>
                <a:gridCol w="691133">
                  <a:extLst>
                    <a:ext uri="{9D8B030D-6E8A-4147-A177-3AD203B41FA5}">
                      <a16:colId xmlns:a16="http://schemas.microsoft.com/office/drawing/2014/main" val="449441497"/>
                    </a:ext>
                  </a:extLst>
                </a:gridCol>
                <a:gridCol w="635282">
                  <a:extLst>
                    <a:ext uri="{9D8B030D-6E8A-4147-A177-3AD203B41FA5}">
                      <a16:colId xmlns:a16="http://schemas.microsoft.com/office/drawing/2014/main" val="1179407376"/>
                    </a:ext>
                  </a:extLst>
                </a:gridCol>
              </a:tblGrid>
              <a:tr h="67131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053401"/>
                  </a:ext>
                </a:extLst>
              </a:tr>
              <a:tr h="797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  <a:endParaRPr lang="ru-RU" sz="11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endParaRPr lang="ru-RU" sz="11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extLst>
                  <a:ext uri="{0D108BD9-81ED-4DB2-BD59-A6C34878D82A}">
                    <a16:rowId xmlns:a16="http://schemas.microsoft.com/office/drawing/2014/main" val="3295643918"/>
                  </a:ext>
                </a:extLst>
              </a:tr>
              <a:tr h="858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актуальными документами территориального планирования и градостроительного зонирования городского округа Московской области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extLst>
                  <a:ext uri="{0D108BD9-81ED-4DB2-BD59-A6C34878D82A}">
                    <a16:rowId xmlns:a16="http://schemas.microsoft.com/office/drawing/2014/main" val="493394207"/>
                  </a:ext>
                </a:extLst>
              </a:tr>
              <a:tr h="858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утвержденных нормативов градостроительного проектирования городского округа (внесение изменений в нормативы градостроительного проектирования городского округа)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613858996"/>
                  </a:ext>
                </a:extLst>
              </a:tr>
              <a:tr h="858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выполнения отдельных государственных полномочий в сфере архитектуры и градостроительства, переданных органам местного самоуправления муниципальных образований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2346436613"/>
                  </a:ext>
                </a:extLst>
              </a:tr>
              <a:tr h="858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ликвидированных самовольных, недостроенных и аварийных объектов на территории муниципального образования Московской области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989564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1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1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современной комфортной городской среды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</a:t>
            </a:r>
            <a:endParaRPr lang="ru-RU" altLang="ru-RU" sz="18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486984"/>
              </p:ext>
            </p:extLst>
          </p:nvPr>
        </p:nvGraphicFramePr>
        <p:xfrm>
          <a:off x="971600" y="1052736"/>
          <a:ext cx="7907357" cy="485900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25527">
                  <a:extLst>
                    <a:ext uri="{9D8B030D-6E8A-4147-A177-3AD203B41FA5}">
                      <a16:colId xmlns:a16="http://schemas.microsoft.com/office/drawing/2014/main" val="2449516231"/>
                    </a:ext>
                  </a:extLst>
                </a:gridCol>
                <a:gridCol w="1254487">
                  <a:extLst>
                    <a:ext uri="{9D8B030D-6E8A-4147-A177-3AD203B41FA5}">
                      <a16:colId xmlns:a16="http://schemas.microsoft.com/office/drawing/2014/main" val="2538958393"/>
                    </a:ext>
                  </a:extLst>
                </a:gridCol>
                <a:gridCol w="773186">
                  <a:extLst>
                    <a:ext uri="{9D8B030D-6E8A-4147-A177-3AD203B41FA5}">
                      <a16:colId xmlns:a16="http://schemas.microsoft.com/office/drawing/2014/main" val="1664154735"/>
                    </a:ext>
                  </a:extLst>
                </a:gridCol>
                <a:gridCol w="664140">
                  <a:extLst>
                    <a:ext uri="{9D8B030D-6E8A-4147-A177-3AD203B41FA5}">
                      <a16:colId xmlns:a16="http://schemas.microsoft.com/office/drawing/2014/main" val="3970669792"/>
                    </a:ext>
                  </a:extLst>
                </a:gridCol>
                <a:gridCol w="861739">
                  <a:extLst>
                    <a:ext uri="{9D8B030D-6E8A-4147-A177-3AD203B41FA5}">
                      <a16:colId xmlns:a16="http://schemas.microsoft.com/office/drawing/2014/main" val="1353961087"/>
                    </a:ext>
                  </a:extLst>
                </a:gridCol>
                <a:gridCol w="737122">
                  <a:extLst>
                    <a:ext uri="{9D8B030D-6E8A-4147-A177-3AD203B41FA5}">
                      <a16:colId xmlns:a16="http://schemas.microsoft.com/office/drawing/2014/main" val="3781558856"/>
                    </a:ext>
                  </a:extLst>
                </a:gridCol>
                <a:gridCol w="591156">
                  <a:extLst>
                    <a:ext uri="{9D8B030D-6E8A-4147-A177-3AD203B41FA5}">
                      <a16:colId xmlns:a16="http://schemas.microsoft.com/office/drawing/2014/main" val="3629143570"/>
                    </a:ext>
                  </a:extLst>
                </a:gridCol>
              </a:tblGrid>
              <a:tr h="43204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endParaRPr kumimoji="0" lang="ru-RU" altLang="ru-RU" sz="1200" b="1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02700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3949468642"/>
                  </a:ext>
                </a:extLst>
              </a:tr>
              <a:tr h="250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благоустроенных общественных территорий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3064222713"/>
                  </a:ext>
                </a:extLst>
              </a:tr>
              <a:tr h="298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установленных детских, игровых площадок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2197799815"/>
                  </a:ext>
                </a:extLst>
              </a:tr>
              <a:tr h="905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Реализованы проекты победителей Всероссийского конкурса лучших проектов создания комфортной городской среды в малых городах и исторических поселениях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3037438689"/>
                  </a:ext>
                </a:extLst>
              </a:tr>
              <a:tr h="231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благоустроенных дворовых территорий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3711571242"/>
                  </a:ext>
                </a:extLst>
              </a:tr>
              <a:tr h="927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устраненных дефектов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квадратный метр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2560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10391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extLst>
                  <a:ext uri="{0D108BD9-81ED-4DB2-BD59-A6C34878D82A}">
                    <a16:rowId xmlns:a16="http://schemas.microsoft.com/office/drawing/2014/main" val="3071066567"/>
                  </a:ext>
                </a:extLst>
              </a:tr>
              <a:tr h="4638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отремонтированных пешеходных коммуникаций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extLst>
                  <a:ext uri="{0D108BD9-81ED-4DB2-BD59-A6C34878D82A}">
                    <a16:rowId xmlns:a16="http://schemas.microsoft.com/office/drawing/2014/main" val="3201922370"/>
                  </a:ext>
                </a:extLst>
              </a:tr>
              <a:tr h="231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МКД, в которых проведен капитальный ремонт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extLst>
                  <a:ext uri="{0D108BD9-81ED-4DB2-BD59-A6C34878D82A}">
                    <a16:rowId xmlns:a16="http://schemas.microsoft.com/office/drawing/2014/main" val="567520211"/>
                  </a:ext>
                </a:extLst>
              </a:tr>
              <a:tr h="695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 подъездов в МКД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extLst>
                  <a:ext uri="{0D108BD9-81ED-4DB2-BD59-A6C34878D82A}">
                    <a16:rowId xmlns:a16="http://schemas.microsoft.com/office/drawing/2014/main" val="645569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83568" y="229828"/>
            <a:ext cx="8280920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Формирование современной комфортной городской среды»</a:t>
            </a:r>
            <a:endParaRPr lang="ru-RU" altLang="ru-RU" sz="18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/>
          <p:nvPr/>
        </p:nvGraphicFramePr>
        <p:xfrm>
          <a:off x="4572000" y="2895600"/>
          <a:ext cx="975360" cy="15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762092"/>
              </p:ext>
            </p:extLst>
          </p:nvPr>
        </p:nvGraphicFramePr>
        <p:xfrm>
          <a:off x="899592" y="1600338"/>
          <a:ext cx="8172403" cy="439042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111018456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97514414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0187228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2882484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0203034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935104221"/>
                    </a:ext>
                  </a:extLst>
                </a:gridCol>
                <a:gridCol w="827587">
                  <a:extLst>
                    <a:ext uri="{9D8B030D-6E8A-4147-A177-3AD203B41FA5}">
                      <a16:colId xmlns:a16="http://schemas.microsoft.com/office/drawing/2014/main" val="1907829383"/>
                    </a:ext>
                  </a:extLst>
                </a:gridCol>
              </a:tblGrid>
              <a:tr h="10012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освещенности территорий общественного пользования в пределах городской черты на конец года, не менее</a:t>
                      </a:r>
                      <a:endParaRPr lang="ru-RU" sz="10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extLst>
                  <a:ext uri="{0D108BD9-81ED-4DB2-BD59-A6C34878D82A}">
                    <a16:rowId xmlns:a16="http://schemas.microsoft.com/office/drawing/2014/main" val="1692988669"/>
                  </a:ext>
                </a:extLst>
              </a:tr>
              <a:tr h="667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муниципальных образованиях, на территориях которых реализуются проекты по созданию комфортной городской среды</a:t>
                      </a:r>
                      <a:endParaRPr lang="ru-RU" sz="10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0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extLst>
                  <a:ext uri="{0D108BD9-81ED-4DB2-BD59-A6C34878D82A}">
                    <a16:rowId xmlns:a16="http://schemas.microsoft.com/office/drawing/2014/main" val="4123660574"/>
                  </a:ext>
                </a:extLst>
              </a:tr>
              <a:tr h="333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детских игровых площадок 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extLst>
                  <a:ext uri="{0D108BD9-81ED-4DB2-BD59-A6C34878D82A}">
                    <a16:rowId xmlns:a16="http://schemas.microsoft.com/office/drawing/2014/main" val="1914707255"/>
                  </a:ext>
                </a:extLst>
              </a:tr>
              <a:tr h="667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Обеспечено содержание дворовых территорий и общественных пространств за счет бюджетных средств</a:t>
                      </a:r>
                      <a:endParaRPr lang="ru-RU" sz="10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квадратных метров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999 836, 43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999 836, 43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999 836, 43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999 836, 43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extLst>
                  <a:ext uri="{0D108BD9-81ED-4DB2-BD59-A6C34878D82A}">
                    <a16:rowId xmlns:a16="http://schemas.microsoft.com/office/drawing/2014/main" val="2910426841"/>
                  </a:ext>
                </a:extLst>
              </a:tr>
              <a:tr h="486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Заменена </a:t>
                      </a:r>
                      <a:r>
                        <a:rPr lang="ru-RU" sz="10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неэнергоэффективных</a:t>
                      </a: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светильников наружного освещения</a:t>
                      </a:r>
                      <a:endParaRPr lang="ru-RU" sz="10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extLst>
                  <a:ext uri="{0D108BD9-81ED-4DB2-BD59-A6C34878D82A}">
                    <a16:rowId xmlns:a16="http://schemas.microsoft.com/office/drawing/2014/main" val="3070325802"/>
                  </a:ext>
                </a:extLst>
              </a:tr>
              <a:tr h="333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шкафов управления наружным освещением</a:t>
                      </a:r>
                      <a:endParaRPr lang="ru-RU" sz="10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extLst>
                  <a:ext uri="{0D108BD9-81ED-4DB2-BD59-A6C34878D82A}">
                    <a16:rowId xmlns:a16="http://schemas.microsoft.com/office/drawing/2014/main" val="3038574701"/>
                  </a:ext>
                </a:extLst>
              </a:tr>
              <a:tr h="500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детских, игровых площадок, установленных ранее с привлечением средств бюджета Московской области</a:t>
                      </a:r>
                      <a:endParaRPr lang="ru-RU" sz="10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extLst>
                  <a:ext uri="{0D108BD9-81ED-4DB2-BD59-A6C34878D82A}">
                    <a16:rowId xmlns:a16="http://schemas.microsoft.com/office/drawing/2014/main" val="2541670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9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16863" y="0"/>
            <a:ext cx="9001000" cy="496679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потерь бюджета городского округа Лобня </a:t>
            </a:r>
            <a:r>
              <a:rPr lang="en-US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предоставленных налоговых льгот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982367"/>
              </p:ext>
            </p:extLst>
          </p:nvPr>
        </p:nvGraphicFramePr>
        <p:xfrm>
          <a:off x="1043608" y="479171"/>
          <a:ext cx="7849615" cy="62161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3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4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8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1865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пп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Категория налогоплательщиков, имеющих льготы по уплате налогов              </a:t>
                      </a:r>
                      <a:endParaRPr kumimoji="0" lang="en-US" altLang="ru-RU" sz="8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в бюджет города Лобня, в соответствии с решением Совета депутатов                                 от 24.11.2020 г.  № 214/64 </a:t>
                      </a:r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 установлении земельного налога на территории</a:t>
                      </a:r>
                      <a:endParaRPr lang="en-US" sz="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городского округа Лобня»»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 </a:t>
                      </a: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</a:t>
                      </a: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</a:t>
                      </a: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9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казенные, бюджетные и автономные учреждения, созданные органами местного самоуправления для выполнения работ, оказания услуг и иных функций некоммерческого характера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35 083,0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35 083,0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35 083,0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35 083,0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35 083,0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35 083,0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35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 в том числе :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Герои  Советского Союза, Герои Социалистического Труда, Герои  Российской    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Федерации и полные кавалеры ордена Славы, Трудовой Славы;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лица, награжденные орденом «За службу Родине в Вооруженных Силах СССР»; 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инвалиды 1 и 2 группы инвалидности;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инвалиды с детства;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ветераны и инвалиды Великой Отечественной войны, а также ветераны и инвалиды боевых действий;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члены семей военнослужащих, потерявших кормильца;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лица, имеющие право на получение социальной поддержки в соответствии с Законом Российской Федерации «О социальной защите граждан, подвергшихся воздействию радиации вследствие катастрофы на Чернобыльской АЭС», в соответствии с ФЗ от 26.11.1998 № 175-ФЗ «О социальной защите граждан РФ, подвергшихся воздействию радиации вследствие аварий в 1957 году на производственном объединении «Маяк» и сбросов радиоактивных отходов в реку «Теча» и в соответствии с ФЗ от 10.01.2002 № 2-ФЗ « О социальных гарантиях гражданам, подвергшимся радиационному воздействию вследствие ядерных испытаний на Семипалатинском полигоне»;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объектах; 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лица, получившие 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одинокие неработающие граждане пенсионного возраста, а также граждане указанной категории в случае проживания с ними нетрудоспособных граждан - членов семьи;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почетные граждане города Лобня и их вдовы (вдовцы);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лица пенсионного возраста, награжденные знаком отличия "За заслуги перед городом Лобня", и их вдовы (вдовцы);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многодетные семьи;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малоимущие семьи и малоимущие одиноко проживающие граждане, среднедушевой доход которых ниже величины прожиточного минимума, установленной в Московской области на душу населения;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пенсионеры, доход которых ниже двукратной величины прожиточного минимума, установленной в Московской области для пенсионеров.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en-US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en-US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lang="ru-RU" sz="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en-US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lang="ru-RU" sz="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lang="ru-RU" sz="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lang="ru-RU" sz="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lang="ru-RU" sz="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lang="ru-RU" sz="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0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36 586,0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36 586,0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36 586,0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36 586,0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36 586,0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36 586,0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132452" y="248339"/>
            <a:ext cx="98541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39722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128792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«Переселение граждан из аварийного жилищного фонда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</a:t>
            </a:r>
            <a:endParaRPr lang="ru-RU" altLang="ru-RU" sz="20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978871"/>
              </p:ext>
            </p:extLst>
          </p:nvPr>
        </p:nvGraphicFramePr>
        <p:xfrm>
          <a:off x="899593" y="1484784"/>
          <a:ext cx="8136903" cy="431878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518661">
                  <a:extLst>
                    <a:ext uri="{9D8B030D-6E8A-4147-A177-3AD203B41FA5}">
                      <a16:colId xmlns:a16="http://schemas.microsoft.com/office/drawing/2014/main" val="1942923603"/>
                    </a:ext>
                  </a:extLst>
                </a:gridCol>
                <a:gridCol w="1099582">
                  <a:extLst>
                    <a:ext uri="{9D8B030D-6E8A-4147-A177-3AD203B41FA5}">
                      <a16:colId xmlns:a16="http://schemas.microsoft.com/office/drawing/2014/main" val="3250995200"/>
                    </a:ext>
                  </a:extLst>
                </a:gridCol>
                <a:gridCol w="733054">
                  <a:extLst>
                    <a:ext uri="{9D8B030D-6E8A-4147-A177-3AD203B41FA5}">
                      <a16:colId xmlns:a16="http://schemas.microsoft.com/office/drawing/2014/main" val="4106942381"/>
                    </a:ext>
                  </a:extLst>
                </a:gridCol>
                <a:gridCol w="734355">
                  <a:extLst>
                    <a:ext uri="{9D8B030D-6E8A-4147-A177-3AD203B41FA5}">
                      <a16:colId xmlns:a16="http://schemas.microsoft.com/office/drawing/2014/main" val="2397097894"/>
                    </a:ext>
                  </a:extLst>
                </a:gridCol>
                <a:gridCol w="585143">
                  <a:extLst>
                    <a:ext uri="{9D8B030D-6E8A-4147-A177-3AD203B41FA5}">
                      <a16:colId xmlns:a16="http://schemas.microsoft.com/office/drawing/2014/main" val="186748336"/>
                    </a:ext>
                  </a:extLst>
                </a:gridCol>
                <a:gridCol w="733054">
                  <a:extLst>
                    <a:ext uri="{9D8B030D-6E8A-4147-A177-3AD203B41FA5}">
                      <a16:colId xmlns:a16="http://schemas.microsoft.com/office/drawing/2014/main" val="3164767441"/>
                    </a:ext>
                  </a:extLst>
                </a:gridCol>
                <a:gridCol w="733054">
                  <a:extLst>
                    <a:ext uri="{9D8B030D-6E8A-4147-A177-3AD203B41FA5}">
                      <a16:colId xmlns:a16="http://schemas.microsoft.com/office/drawing/2014/main" val="1531333193"/>
                    </a:ext>
                  </a:extLst>
                </a:gridCol>
              </a:tblGrid>
              <a:tr h="60544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endParaRPr kumimoji="0" lang="ru-RU" altLang="ru-RU" sz="1200" b="1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344267"/>
                  </a:ext>
                </a:extLst>
              </a:tr>
              <a:tr h="609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extLst>
                  <a:ext uri="{0D108BD9-81ED-4DB2-BD59-A6C34878D82A}">
                    <a16:rowId xmlns:a16="http://schemas.microsoft.com/office/drawing/2014/main" val="2272443166"/>
                  </a:ext>
                </a:extLst>
              </a:tr>
              <a:tr h="842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фонда, за счет муниципальных программ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extLst>
                  <a:ext uri="{0D108BD9-81ED-4DB2-BD59-A6C34878D82A}">
                    <a16:rowId xmlns:a16="http://schemas.microsoft.com/office/drawing/2014/main" val="2913419726"/>
                  </a:ext>
                </a:extLst>
              </a:tr>
              <a:tr h="692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расселенных из аварийного жилищного фонда, за счет муниципальных программ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extLst>
                  <a:ext uri="{0D108BD9-81ED-4DB2-BD59-A6C34878D82A}">
                    <a16:rowId xmlns:a16="http://schemas.microsoft.com/office/drawing/2014/main" val="4158576273"/>
                  </a:ext>
                </a:extLst>
              </a:tr>
              <a:tr h="773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фонда, за счет муниципальных программ, из аварийного жилищного признанного таковым после </a:t>
                      </a:r>
                      <a:b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января 2017 год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0" anchor="ctr"/>
                </a:tc>
                <a:extLst>
                  <a:ext uri="{0D108BD9-81ED-4DB2-BD59-A6C34878D82A}">
                    <a16:rowId xmlns:a16="http://schemas.microsoft.com/office/drawing/2014/main" val="1223636748"/>
                  </a:ext>
                </a:extLst>
              </a:tr>
              <a:tr h="7738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расселенных из аварийного жилищного фонда, за счет муниципальных программ, из аварийного жилищного признанного таковым после </a:t>
                      </a:r>
                      <a:b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января 2017 год</a:t>
                      </a:r>
                      <a:endParaRPr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0,009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0" anchor="ctr"/>
                </a:tc>
                <a:extLst>
                  <a:ext uri="{0D108BD9-81ED-4DB2-BD59-A6C34878D82A}">
                    <a16:rowId xmlns:a16="http://schemas.microsoft.com/office/drawing/2014/main" val="226776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93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4"/>
          <p:cNvSpPr>
            <a:spLocks noGrp="1"/>
          </p:cNvSpPr>
          <p:nvPr>
            <p:ph type="title"/>
          </p:nvPr>
        </p:nvSpPr>
        <p:spPr>
          <a:xfrm>
            <a:off x="1232229" y="188640"/>
            <a:ext cx="6588224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Социально-значимые объекты, реализуемые в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округе Лобня в 2025-2027 годах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439372"/>
              </p:ext>
            </p:extLst>
          </p:nvPr>
        </p:nvGraphicFramePr>
        <p:xfrm>
          <a:off x="971599" y="1054074"/>
          <a:ext cx="7992890" cy="559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342">
                  <a:extLst>
                    <a:ext uri="{9D8B030D-6E8A-4147-A177-3AD203B41FA5}">
                      <a16:colId xmlns:a16="http://schemas.microsoft.com/office/drawing/2014/main" val="264667280"/>
                    </a:ext>
                  </a:extLst>
                </a:gridCol>
                <a:gridCol w="1185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17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0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38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8961">
                <a:tc rowSpan="2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8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	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эксплуатацию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Сумма (тыс. руб.)	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от реализации проекта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025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167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программ формирования современной городской среды в части благоустройства </a:t>
                      </a:r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общественных территорий </a:t>
                      </a:r>
                      <a:r>
                        <a:rPr lang="ru-RU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(Московская область, Лобня, сквер </a:t>
                      </a:r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Защитников Москвы)</a:t>
                      </a: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304 128,79000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Сохранение исторического наследия и военно-патриотическое воспитание Благоустройство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общественных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территорий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236 957,13000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67 171,66000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51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сезонных ледяных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катков </a:t>
                      </a:r>
                      <a:r>
                        <a:rPr lang="ru-RU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(Центральный парк культуры и отдыха г. Лобня, ул. Ленина, 22)</a:t>
                      </a:r>
                    </a:p>
                    <a:p>
                      <a:pPr algn="l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91 001,00000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места для активного и тихого отдыха, проведено масштабное благоустройство </a:t>
                      </a:r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общественных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территорий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250490816"/>
                  </a:ext>
                </a:extLst>
              </a:tr>
              <a:tr h="2235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86 450,95000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831020"/>
                  </a:ext>
                </a:extLst>
              </a:tr>
              <a:tr h="29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  <a:p>
                      <a:pPr algn="l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4 550,05000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272040"/>
                  </a:ext>
                </a:extLst>
              </a:tr>
              <a:tr h="926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и строительство участков наружных тепловых сетей для теплоснабжения объектов бюджетной </a:t>
                      </a: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сферы  </a:t>
                      </a:r>
                      <a:endParaRPr lang="ru-RU" sz="900" u="none" strike="noStrike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9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rowSpan="4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надежности теплоснабжения социально-значимых объектов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5905">
                <a:tc>
                  <a:txBody>
                    <a:bodyPr/>
                    <a:lstStyle/>
                    <a:p>
                      <a:pPr algn="ctr" fontAlgn="b"/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МБУК ДК «Красная поляна» (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ул.Спортивная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д.4А);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4  700,00000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474079096"/>
                  </a:ext>
                </a:extLst>
              </a:tr>
              <a:tr h="323567">
                <a:tc>
                  <a:txBody>
                    <a:bodyPr/>
                    <a:lstStyle/>
                    <a:p>
                      <a:pPr algn="ctr" fontAlgn="b"/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МАУ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ФОК «Красная поляна»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(ул.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Краснополянская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д.32А);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4191747666"/>
                  </a:ext>
                </a:extLst>
              </a:tr>
              <a:tr h="296024">
                <a:tc>
                  <a:txBody>
                    <a:bodyPr/>
                    <a:lstStyle/>
                    <a:p>
                      <a:pPr algn="ctr" fontAlgn="b"/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МБУ ДК «Луговая»                      ( ул. Научный городок,д.1Б)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3633690501"/>
                  </a:ext>
                </a:extLst>
              </a:tr>
              <a:tr h="259167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405 129,79000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9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323 408,08000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35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81 721,71000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1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591178"/>
            <a:ext cx="6264696" cy="45943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с учетом интересов целевых групп  пользователей, на которые направлены мероприятия муниципальных программ на 2025 год и на плановый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2026 и 2027 годов 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F5BBCC0-C29A-4D09-B463-3CFDD36F5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528381"/>
              </p:ext>
            </p:extLst>
          </p:nvPr>
        </p:nvGraphicFramePr>
        <p:xfrm>
          <a:off x="899593" y="1326206"/>
          <a:ext cx="8064895" cy="484501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69062">
                  <a:extLst>
                    <a:ext uri="{9D8B030D-6E8A-4147-A177-3AD203B41FA5}">
                      <a16:colId xmlns:a16="http://schemas.microsoft.com/office/drawing/2014/main" val="869879291"/>
                    </a:ext>
                  </a:extLst>
                </a:gridCol>
                <a:gridCol w="1718690">
                  <a:extLst>
                    <a:ext uri="{9D8B030D-6E8A-4147-A177-3AD203B41FA5}">
                      <a16:colId xmlns:a16="http://schemas.microsoft.com/office/drawing/2014/main" val="2084054525"/>
                    </a:ext>
                  </a:extLst>
                </a:gridCol>
                <a:gridCol w="1966133">
                  <a:extLst>
                    <a:ext uri="{9D8B030D-6E8A-4147-A177-3AD203B41FA5}">
                      <a16:colId xmlns:a16="http://schemas.microsoft.com/office/drawing/2014/main" val="574230575"/>
                    </a:ext>
                  </a:extLst>
                </a:gridCol>
                <a:gridCol w="803917">
                  <a:extLst>
                    <a:ext uri="{9D8B030D-6E8A-4147-A177-3AD203B41FA5}">
                      <a16:colId xmlns:a16="http://schemas.microsoft.com/office/drawing/2014/main" val="1193701218"/>
                    </a:ext>
                  </a:extLst>
                </a:gridCol>
                <a:gridCol w="692512">
                  <a:extLst>
                    <a:ext uri="{9D8B030D-6E8A-4147-A177-3AD203B41FA5}">
                      <a16:colId xmlns:a16="http://schemas.microsoft.com/office/drawing/2014/main" val="1476245451"/>
                    </a:ext>
                  </a:extLst>
                </a:gridCol>
                <a:gridCol w="692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25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9557">
                  <a:extLst>
                    <a:ext uri="{9D8B030D-6E8A-4147-A177-3AD203B41FA5}">
                      <a16:colId xmlns:a16="http://schemas.microsoft.com/office/drawing/2014/main" val="2245198732"/>
                    </a:ext>
                  </a:extLst>
                </a:gridCol>
              </a:tblGrid>
              <a:tr h="303952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НПА, которым установлены меры соц. поддержки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меры социальной поддержки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Численность, человек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 тыс.рублей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extLst>
                  <a:ext uri="{0D108BD9-81ED-4DB2-BD59-A6C34878D82A}">
                    <a16:rowId xmlns:a16="http://schemas.microsoft.com/office/drawing/2014/main" val="1715383552"/>
                  </a:ext>
                </a:extLst>
              </a:tr>
              <a:tr h="186757">
                <a:tc v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97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525">
                <a:tc rowSpan="5"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 «Социальная защита населения»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г.Лобня от 21.06.2001 г. №77/10 «Положение «О  наградах города Лобня» (с учетом изменений и дополнений от 27.06.2002 №25/24, от 28.08.2003 №39/445,от 26.02.2004 №47/552, от 29.03.2012 №68/5) 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удостоенные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звания  «Почетный гражданин г.Лобня»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Лекарственное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обеспечение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extLst>
                  <a:ext uri="{0D108BD9-81ED-4DB2-BD59-A6C34878D82A}">
                    <a16:rowId xmlns:a16="http://schemas.microsoft.com/office/drawing/2014/main" val="694948813"/>
                  </a:ext>
                </a:extLst>
              </a:tr>
              <a:tr h="643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льгот по оплате жилья и коммунальных услуг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0004">
                <a:tc vMerge="1">
                  <a:txBody>
                    <a:bodyPr/>
                    <a:lstStyle/>
                    <a:p>
                      <a:pPr algn="ctr" fontAlgn="t"/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Главы городского округа Лобня от 12.09.2024 </a:t>
                      </a:r>
                    </a:p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230-ПГ «Об утверждении порядка предоставления мер социальной поддержки по оплате за содержание жилого помещения отдельным категориям граждан»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Граждане, подвергшиеся воздействию радиации вследствие Чернобыльской катастрофы, проживающие в жилых помещениях частного (кроме приватизированного) жилищного фонда;  инвалиды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льгот по оплате жилья и коммунальных услуг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1 504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19 601,6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17 508,9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16 508,9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extLst>
                  <a:ext uri="{0D108BD9-81ED-4DB2-BD59-A6C34878D82A}">
                    <a16:rowId xmlns:a16="http://schemas.microsoft.com/office/drawing/2014/main" val="677178800"/>
                  </a:ext>
                </a:extLst>
              </a:tr>
              <a:tr h="905818">
                <a:tc vMerge="1">
                  <a:txBody>
                    <a:bodyPr/>
                    <a:lstStyle/>
                    <a:p>
                      <a:pPr algn="ctr" fontAlgn="t"/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городского округа Лобня от 28.04.2020 №69/57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 новой редакции Положения «О порядке предоставления единовременной денежной выплаты многодетной семье на территории городского округа Лобня»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Многодетные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семьи, в которых не менее 3-х несовершеннолетних детей, прописанные в городском округе Лобня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денежная выплата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extLst>
                  <a:ext uri="{0D108BD9-81ED-4DB2-BD59-A6C34878D82A}">
                    <a16:rowId xmlns:a16="http://schemas.microsoft.com/office/drawing/2014/main" val="2395715594"/>
                  </a:ext>
                </a:extLst>
              </a:tr>
              <a:tr h="648501">
                <a:tc vMerge="1">
                  <a:txBody>
                    <a:bodyPr/>
                    <a:lstStyle/>
                    <a:p>
                      <a:pPr algn="ctr" fontAlgn="t"/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Распоряжения Главы городского округа  Лобня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Нуждающиеся,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малообеспеченные граждане (малоимущие, матери-одиночки, дети-инвалиды, участники ВОВ, граждане, оказавшиеся в трудной жизненной ситуации)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Адресная материальная помощь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extLst>
                  <a:ext uri="{0D108BD9-81ED-4DB2-BD59-A6C34878D82A}">
                    <a16:rowId xmlns:a16="http://schemas.microsoft.com/office/drawing/2014/main" val="799011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4425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539409"/>
            <a:ext cx="6264696" cy="45943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с учетом интересов целевых групп  пользователей, на которые направлены мероприятия муниципальных программ на 2025 год и на плановый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2026 и 2027 годов 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F5BBCC0-C29A-4D09-B463-3CFDD36F5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282522"/>
              </p:ext>
            </p:extLst>
          </p:nvPr>
        </p:nvGraphicFramePr>
        <p:xfrm>
          <a:off x="971598" y="953000"/>
          <a:ext cx="7884877" cy="20192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64097">
                  <a:extLst>
                    <a:ext uri="{9D8B030D-6E8A-4147-A177-3AD203B41FA5}">
                      <a16:colId xmlns:a16="http://schemas.microsoft.com/office/drawing/2014/main" val="869879291"/>
                    </a:ext>
                  </a:extLst>
                </a:gridCol>
                <a:gridCol w="1956785">
                  <a:extLst>
                    <a:ext uri="{9D8B030D-6E8A-4147-A177-3AD203B41FA5}">
                      <a16:colId xmlns:a16="http://schemas.microsoft.com/office/drawing/2014/main" val="2084054525"/>
                    </a:ext>
                  </a:extLst>
                </a:gridCol>
                <a:gridCol w="1499600">
                  <a:extLst>
                    <a:ext uri="{9D8B030D-6E8A-4147-A177-3AD203B41FA5}">
                      <a16:colId xmlns:a16="http://schemas.microsoft.com/office/drawing/2014/main" val="57423057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19370121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476245451"/>
                    </a:ext>
                  </a:extLst>
                </a:gridCol>
                <a:gridCol w="6876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0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5504">
                  <a:extLst>
                    <a:ext uri="{9D8B030D-6E8A-4147-A177-3AD203B41FA5}">
                      <a16:colId xmlns:a16="http://schemas.microsoft.com/office/drawing/2014/main" val="2245198732"/>
                    </a:ext>
                  </a:extLst>
                </a:gridCol>
              </a:tblGrid>
              <a:tr h="303952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НПА, которым установлены меры соц. поддержки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меры социальной поддержки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Численность, человек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 тыс.рублей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extLst>
                  <a:ext uri="{0D108BD9-81ED-4DB2-BD59-A6C34878D82A}">
                    <a16:rowId xmlns:a16="http://schemas.microsoft.com/office/drawing/2014/main" val="1715383552"/>
                  </a:ext>
                </a:extLst>
              </a:tr>
              <a:tr h="186757">
                <a:tc v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97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889">
                <a:tc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 «Социальная защита населения»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Администрации городского округа Лобня от 14.11.2024 г. № 1355-ПА «Об утверждении Порядка предоставления возмещения расходов по оплате аренды жилья привлеченным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педагогическим кадрам в муниципальные бюджетные образовательные учреждения городского округа Лобня Московской области»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кадры в муниципальных бюджетных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образовательных учреждениях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возмещения расходов по оплате аренды жилья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extLst>
                  <a:ext uri="{0D108BD9-81ED-4DB2-BD59-A6C34878D82A}">
                    <a16:rowId xmlns:a16="http://schemas.microsoft.com/office/drawing/2014/main" val="69494881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225254"/>
              </p:ext>
            </p:extLst>
          </p:nvPr>
        </p:nvGraphicFramePr>
        <p:xfrm>
          <a:off x="971599" y="2972220"/>
          <a:ext cx="7884877" cy="37765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64097">
                  <a:extLst>
                    <a:ext uri="{9D8B030D-6E8A-4147-A177-3AD203B41FA5}">
                      <a16:colId xmlns:a16="http://schemas.microsoft.com/office/drawing/2014/main" val="1470588097"/>
                    </a:ext>
                  </a:extLst>
                </a:gridCol>
                <a:gridCol w="1961430">
                  <a:extLst>
                    <a:ext uri="{9D8B030D-6E8A-4147-A177-3AD203B41FA5}">
                      <a16:colId xmlns:a16="http://schemas.microsoft.com/office/drawing/2014/main" val="642411901"/>
                    </a:ext>
                  </a:extLst>
                </a:gridCol>
                <a:gridCol w="1494954">
                  <a:extLst>
                    <a:ext uri="{9D8B030D-6E8A-4147-A177-3AD203B41FA5}">
                      <a16:colId xmlns:a16="http://schemas.microsoft.com/office/drawing/2014/main" val="198013191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99338087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58049504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75407551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075689102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val="3961529202"/>
                    </a:ext>
                  </a:extLst>
                </a:gridCol>
              </a:tblGrid>
              <a:tr h="1181449">
                <a:tc rowSpan="2"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</a:t>
                      </a: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ние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Главы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городского округа Лобня от 26.01.2021 №52 «Об утверждении Порядка предоставления единовременной выплаты врачам-педиатрам при приеме на работу в государственные учреждения здравоохранения Московской области, расположенные на территории города»</a:t>
                      </a:r>
                      <a:endParaRPr lang="ru-RU" sz="900" b="0" u="none" strike="noStrike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Участковые врачи педиатры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Лобненской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детской городской поликлиники.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денежная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extLst>
                  <a:ext uri="{0D108BD9-81ED-4DB2-BD59-A6C34878D82A}">
                    <a16:rowId xmlns:a16="http://schemas.microsoft.com/office/drawing/2014/main" val="696356429"/>
                  </a:ext>
                </a:extLst>
              </a:tr>
              <a:tr h="1475488">
                <a:tc v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Администрации городского округа Лобня от 26.12.2023 № 1455-ПА «Об утверждении Порядка предоставления единовременной выплаты врачам и фельдшерам, приглашенным на работу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Лобненскую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подстанцию СМП ГБУЗ МО МОССМП, расположенной на территории городского округа Лобня Московской области»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 и фельдшеры 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Лобненской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подстанции СМП ГБУЗ МО МОССМП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денежная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extLst>
                  <a:ext uri="{0D108BD9-81ED-4DB2-BD59-A6C34878D82A}">
                    <a16:rowId xmlns:a16="http://schemas.microsoft.com/office/drawing/2014/main" val="3716605140"/>
                  </a:ext>
                </a:extLst>
              </a:tr>
              <a:tr h="9672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«Образование»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Администрации города Лобня от 22.06.2016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№907 «О порядке и размерах выплаты денежной  компенсации за </a:t>
                      </a:r>
                      <a:r>
                        <a:rPr lang="ru-RU" sz="900" u="none" strike="noStrike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жилых помещений сотрудникам муниципальных учреждений»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работники и иные категории работников муниципальных образовательных организаций городского округа Лобня, их несовершеннолетние дети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Денежная компенсация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187,5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187,5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187,5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extLst>
                  <a:ext uri="{0D108BD9-81ED-4DB2-BD59-A6C34878D82A}">
                    <a16:rowId xmlns:a16="http://schemas.microsoft.com/office/drawing/2014/main" val="2055600644"/>
                  </a:ext>
                </a:extLst>
              </a:tr>
              <a:tr h="1523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41 389,1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39 296,4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38 296,4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1390661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31414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52319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расходов бюджета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Лобня на душу населения по отраслям экономики и социальной сферы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528638"/>
              </p:ext>
            </p:extLst>
          </p:nvPr>
        </p:nvGraphicFramePr>
        <p:xfrm>
          <a:off x="1115616" y="1089875"/>
          <a:ext cx="7884366" cy="51076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5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 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 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(руб.)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7 634,63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7 43,20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6 845,65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95,35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99,56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103,25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3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712,30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712,68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712,65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2 976,94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2 181,14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2 199,11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20 027,68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18 519,66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14 569,12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3,44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3,45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3,45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35 200,42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32 908,96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31 317,29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туризм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2 616,07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2 491,40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2 437,76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1 384,88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1 598,89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1 251,14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3 466,30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2 609,23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2 620,07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179,74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187,04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195,00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733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730,13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839,62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937,26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620688"/>
            <a:ext cx="9073008" cy="4999856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145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145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управления Администрации городского округа Лобня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</a:t>
            </a:r>
          </a:p>
          <a:p>
            <a:pPr marL="0" indent="355600" algn="ctr"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с 9</a:t>
            </a:r>
            <a:r>
              <a:rPr lang="ru-RU" sz="145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45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9</a:t>
            </a:r>
            <a:r>
              <a:rPr lang="ru-RU" sz="145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16</a:t>
            </a:r>
            <a:r>
              <a:rPr lang="ru-RU" sz="145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Суббота, воскресенье – выходной</a:t>
            </a:r>
          </a:p>
          <a:p>
            <a:pPr marL="0" indent="355600" algn="ctr"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с 13</a:t>
            </a:r>
            <a:r>
              <a:rPr lang="ru-RU" sz="145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13</a:t>
            </a:r>
            <a:r>
              <a:rPr lang="ru-RU" sz="145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141730, Московская область, г. Лобня,  ул. Ленина, д. 7а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8(495)577-00-07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САЙТ: </a:t>
            </a:r>
            <a:r>
              <a:rPr lang="en-US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лобня.рф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lobnfu@mail.ru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ЛИЧНОГО ПРИЕМА ГРАЖДАН: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с 14</a:t>
            </a:r>
            <a:r>
              <a:rPr lang="ru-RU" sz="145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45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с 14</a:t>
            </a:r>
            <a:r>
              <a:rPr lang="ru-RU" sz="145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45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с 9</a:t>
            </a:r>
            <a:r>
              <a:rPr lang="ru-RU" sz="145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13</a:t>
            </a:r>
            <a:r>
              <a:rPr lang="ru-RU" sz="145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9</a:t>
            </a:r>
            <a:r>
              <a:rPr lang="ru-RU" sz="145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16</a:t>
            </a:r>
            <a:r>
              <a:rPr lang="ru-RU" sz="145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algn="ctr" eaLnBrk="1" hangingPunct="1">
              <a:defRPr/>
            </a:pPr>
            <a:endParaRPr lang="ru-RU" sz="11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188640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5721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owerpointbase.com-1024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9d035d7d-02e5-4a00-8b62-9a556aabc7b5">english</DirectSourceMarket>
    <ApprovalStatus xmlns="9d035d7d-02e5-4a00-8b62-9a556aabc7b5">InProgress</ApprovalStatus>
    <MarketSpecific xmlns="9d035d7d-02e5-4a00-8b62-9a556aabc7b5" xsi:nil="true"/>
    <PrimaryImageGen xmlns="9d035d7d-02e5-4a00-8b62-9a556aabc7b5">true</PrimaryImageGen>
    <ThumbnailAssetId xmlns="9d035d7d-02e5-4a00-8b62-9a556aabc7b5" xsi:nil="true"/>
    <LegacyData xmlns="9d035d7d-02e5-4a00-8b62-9a556aabc7b5">Manager:;BuildStatus:Publish Pending;MockupPath:</LegacyData>
    <NumericId xmlns="9d035d7d-02e5-4a00-8b62-9a556aabc7b5">-1</NumericId>
    <TPFriendlyName xmlns="9d035d7d-02e5-4a00-8b62-9a556aabc7b5">Современный шаблон с голубым оформлением</TPFriendlyName>
    <BusinessGroup xmlns="9d035d7d-02e5-4a00-8b62-9a556aabc7b5" xsi:nil="true"/>
    <APEditor xmlns="9d035d7d-02e5-4a00-8b62-9a556aabc7b5">
      <UserInfo>
        <DisplayName>REDMOND\v-luannv</DisplayName>
        <AccountId>103</AccountId>
        <AccountType/>
      </UserInfo>
    </APEditor>
    <SourceTitle xmlns="9d035d7d-02e5-4a00-8b62-9a556aabc7b5">Contemporary blue design template</SourceTitle>
    <OpenTemplate xmlns="9d035d7d-02e5-4a00-8b62-9a556aabc7b5">true</OpenTemplate>
    <UALocComments xmlns="9d035d7d-02e5-4a00-8b62-9a556aabc7b5" xsi:nil="true"/>
    <ParentAssetId xmlns="9d035d7d-02e5-4a00-8b62-9a556aabc7b5" xsi:nil="true"/>
    <PublishStatusLookup xmlns="9d035d7d-02e5-4a00-8b62-9a556aabc7b5">
      <Value>85885</Value>
      <Value>402733</Value>
    </PublishStatusLookup>
    <IntlLangReviewDate xmlns="9d035d7d-02e5-4a00-8b62-9a556aabc7b5" xsi:nil="true"/>
    <LastPublishResultLookup xmlns="9d035d7d-02e5-4a00-8b62-9a556aabc7b5" xsi:nil="true"/>
    <MachineTranslated xmlns="9d035d7d-02e5-4a00-8b62-9a556aabc7b5">false</MachineTranslated>
    <Providers xmlns="9d035d7d-02e5-4a00-8b62-9a556aabc7b5" xsi:nil="true"/>
    <OriginalSourceMarket xmlns="9d035d7d-02e5-4a00-8b62-9a556aabc7b5">english</OriginalSourceMarket>
    <TPInstallLocation xmlns="9d035d7d-02e5-4a00-8b62-9a556aabc7b5">{My Templates}</TPInstallLocation>
    <ClipArtFilename xmlns="9d035d7d-02e5-4a00-8b62-9a556aabc7b5" xsi:nil="true"/>
    <APDescription xmlns="9d035d7d-02e5-4a00-8b62-9a556aabc7b5" xsi:nil="true"/>
    <ContentItem xmlns="9d035d7d-02e5-4a00-8b62-9a556aabc7b5" xsi:nil="true"/>
    <PublishTargets xmlns="9d035d7d-02e5-4a00-8b62-9a556aabc7b5">OfficeOnline</PublishTargets>
    <TimesCloned xmlns="9d035d7d-02e5-4a00-8b62-9a556aabc7b5" xsi:nil="true"/>
    <LastHandOff xmlns="9d035d7d-02e5-4a00-8b62-9a556aabc7b5" xsi:nil="true"/>
    <Provider xmlns="9d035d7d-02e5-4a00-8b62-9a556aabc7b5">EY006220130</Provider>
    <AcquiredFrom xmlns="9d035d7d-02e5-4a00-8b62-9a556aabc7b5" xsi:nil="true"/>
    <AssetStart xmlns="9d035d7d-02e5-4a00-8b62-9a556aabc7b5">2009-01-02T00:00:00+00:00</AssetStart>
    <FriendlyTitle xmlns="9d035d7d-02e5-4a00-8b62-9a556aabc7b5" xsi:nil="true"/>
    <ArtSampleDocs xmlns="9d035d7d-02e5-4a00-8b62-9a556aabc7b5" xsi:nil="true"/>
    <TPClientViewer xmlns="9d035d7d-02e5-4a00-8b62-9a556aabc7b5">Microsoft Office PowerPoint</TPClientViewer>
    <UACurrentWords xmlns="9d035d7d-02e5-4a00-8b62-9a556aabc7b5">0</UACurrentWords>
    <UALocRecommendation xmlns="9d035d7d-02e5-4a00-8b62-9a556aabc7b5">Localize</UALocRecommendation>
    <Manager xmlns="9d035d7d-02e5-4a00-8b62-9a556aabc7b5" xsi:nil="true"/>
    <IsDeleted xmlns="9d035d7d-02e5-4a00-8b62-9a556aabc7b5">false</IsDeleted>
    <ShowIn xmlns="9d035d7d-02e5-4a00-8b62-9a556aabc7b5">Show everywhere</ShowIn>
    <UANotes xmlns="9d035d7d-02e5-4a00-8b62-9a556aabc7b5">online only. Removed PPT 12 design template appver per bug AWS Intl Support bug 22543 as it was causing problems with download.. O14_beta1</UANotes>
    <TemplateStatus xmlns="9d035d7d-02e5-4a00-8b62-9a556aabc7b5" xsi:nil="true"/>
    <VoteCount xmlns="9d035d7d-02e5-4a00-8b62-9a556aabc7b5" xsi:nil="true"/>
    <CSXHash xmlns="9d035d7d-02e5-4a00-8b62-9a556aabc7b5" xsi:nil="true"/>
    <OOCacheId xmlns="9d035d7d-02e5-4a00-8b62-9a556aabc7b5" xsi:nil="true"/>
    <Downloads xmlns="9d035d7d-02e5-4a00-8b62-9a556aabc7b5">0</Downloads>
    <DSATActionTaken xmlns="9d035d7d-02e5-4a00-8b62-9a556aabc7b5" xsi:nil="true"/>
    <CSXSubmissionMarket xmlns="9d035d7d-02e5-4a00-8b62-9a556aabc7b5" xsi:nil="true"/>
    <AssetExpire xmlns="9d035d7d-02e5-4a00-8b62-9a556aabc7b5">2029-05-12T00:00:00+00:00</AssetExpire>
    <TPExecutable xmlns="9d035d7d-02e5-4a00-8b62-9a556aabc7b5" xsi:nil="true"/>
    <SubmitterId xmlns="9d035d7d-02e5-4a00-8b62-9a556aabc7b5" xsi:nil="true"/>
    <EditorialTags xmlns="9d035d7d-02e5-4a00-8b62-9a556aabc7b5" xsi:nil="true"/>
    <AssetType xmlns="9d035d7d-02e5-4a00-8b62-9a556aabc7b5">TP</AssetType>
    <BugNumber xmlns="9d035d7d-02e5-4a00-8b62-9a556aabc7b5">426091. 537272</BugNumber>
    <ApprovalLog xmlns="9d035d7d-02e5-4a00-8b62-9a556aabc7b5" xsi:nil="true"/>
    <CSXUpdate xmlns="9d035d7d-02e5-4a00-8b62-9a556aabc7b5">false</CSXUpdate>
    <CSXSubmissionDate xmlns="9d035d7d-02e5-4a00-8b62-9a556aabc7b5" xsi:nil="true"/>
    <Milestone xmlns="9d035d7d-02e5-4a00-8b62-9a556aabc7b5" xsi:nil="true"/>
    <TPComponent xmlns="9d035d7d-02e5-4a00-8b62-9a556aabc7b5">PPTFiles</TPComponent>
    <OriginAsset xmlns="9d035d7d-02e5-4a00-8b62-9a556aabc7b5" xsi:nil="true"/>
    <Component xmlns="91e8d559-4d54-460d-ba58-5d5027f88b4d" xsi:nil="true"/>
    <Description0 xmlns="91e8d559-4d54-460d-ba58-5d5027f88b4d" xsi:nil="true"/>
    <AssetId xmlns="9d035d7d-02e5-4a00-8b62-9a556aabc7b5">TP010073846</AssetId>
    <TPApplication xmlns="9d035d7d-02e5-4a00-8b62-9a556aabc7b5">PowerPoint</TPApplication>
    <TPLaunchHelpLink xmlns="9d035d7d-02e5-4a00-8b62-9a556aabc7b5" xsi:nil="true"/>
    <IntlLocPriority xmlns="9d035d7d-02e5-4a00-8b62-9a556aabc7b5" xsi:nil="true"/>
    <PolicheckWords xmlns="9d035d7d-02e5-4a00-8b62-9a556aabc7b5" xsi:nil="true"/>
    <CrawlForDependencies xmlns="9d035d7d-02e5-4a00-8b62-9a556aabc7b5">false</CrawlForDependencies>
    <PlannedPubDate xmlns="9d035d7d-02e5-4a00-8b62-9a556aabc7b5" xsi:nil="true"/>
    <IntlLangReviewer xmlns="9d035d7d-02e5-4a00-8b62-9a556aabc7b5" xsi:nil="true"/>
    <HandoffToMSDN xmlns="9d035d7d-02e5-4a00-8b62-9a556aabc7b5" xsi:nil="true"/>
    <TrustLevel xmlns="9d035d7d-02e5-4a00-8b62-9a556aabc7b5">1 Microsoft Managed Content</TrustLevel>
    <IsSearchable xmlns="9d035d7d-02e5-4a00-8b62-9a556aabc7b5">false</IsSearchable>
    <TPNamespace xmlns="9d035d7d-02e5-4a00-8b62-9a556aabc7b5">POWERPNT</TPNamespace>
    <TemplateTemplateType xmlns="9d035d7d-02e5-4a00-8b62-9a556aabc7b5">PowerPoint 12 Default</TemplateTemplateType>
    <Markets xmlns="9d035d7d-02e5-4a00-8b62-9a556aabc7b5"/>
    <IntlLangReview xmlns="9d035d7d-02e5-4a00-8b62-9a556aabc7b5" xsi:nil="true"/>
    <UAProjectedTotalWords xmlns="9d035d7d-02e5-4a00-8b62-9a556aabc7b5" xsi:nil="true"/>
    <AverageRating xmlns="9d035d7d-02e5-4a00-8b62-9a556aabc7b5" xsi:nil="true"/>
    <OutputCachingOn xmlns="9d035d7d-02e5-4a00-8b62-9a556aabc7b5">false</OutputCachingOn>
    <APAuthor xmlns="9d035d7d-02e5-4a00-8b62-9a556aabc7b5">
      <UserInfo>
        <DisplayName>REDMOND\cynvey</DisplayName>
        <AccountId>241</AccountId>
        <AccountType/>
      </UserInfo>
    </APAuthor>
    <TPAppVersion xmlns="9d035d7d-02e5-4a00-8b62-9a556aabc7b5">12</TPAppVersion>
    <TPCommandLine xmlns="9d035d7d-02e5-4a00-8b62-9a556aabc7b5">{PP} /n {FilePath}</TPCommandLine>
    <EditorialStatus xmlns="9d035d7d-02e5-4a00-8b62-9a556aabc7b5" xsi:nil="true"/>
    <TPLaunchHelpLinkType xmlns="9d035d7d-02e5-4a00-8b62-9a556aabc7b5" xsi:nil="true"/>
    <LastModifiedDateTim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LocProcessedForMarketsLookup xmlns="9d035d7d-02e5-4a00-8b62-9a556aabc7b5" xsi:nil="true"/>
    <LocOverallHandbackStatusLookup xmlns="9d035d7d-02e5-4a00-8b62-9a556aabc7b5" xsi:nil="true"/>
    <LocLastLocAttemptVersionLookup xmlns="9d035d7d-02e5-4a00-8b62-9a556aabc7b5">70672</LocLastLocAttemptVersionLookup>
    <LocNewPublishedVersionLookup xmlns="9d035d7d-02e5-4a00-8b62-9a556aabc7b5" xsi:nil="true"/>
    <LocProcessedForHandoffsLookup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TypeLookup xmlns="9d035d7d-02e5-4a00-8b62-9a556aabc7b5" xsi:nil="true"/>
    <LocOverallLocStatusLookup xmlns="9d035d7d-02e5-4a00-8b62-9a556aabc7b5" xsi:nil="true"/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LocPublishedDependentAssetsLookup xmlns="9d035d7d-02e5-4a00-8b62-9a556aabc7b5" xsi:nil="true"/>
    <LocPublishedLinkedAssetsLookup xmlns="9d035d7d-02e5-4a00-8b62-9a556aabc7b5" xsi:nil="true"/>
    <RecommendationsModifier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OverallPreviewStatusLookup xmlns="9d035d7d-02e5-4a00-8b62-9a556aabc7b5" xsi:nil="true"/>
    <LocOverallPublishStatusLookup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B1C781-CD00-44A1-B706-8C1032A9F44A}">
  <ds:schemaRefs>
    <ds:schemaRef ds:uri="http://schemas.microsoft.com/office/2006/documentManagement/types"/>
    <ds:schemaRef ds:uri="http://purl.org/dc/elements/1.1/"/>
    <ds:schemaRef ds:uri="91e8d559-4d54-460d-ba58-5d5027f88b4d"/>
    <ds:schemaRef ds:uri="http://purl.org/dc/terms/"/>
    <ds:schemaRef ds:uri="9d035d7d-02e5-4a00-8b62-9a556aabc7b5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5D30E9B-310B-4F3A-9B4A-1CB6002FAE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powerpointbase.com-1024</Template>
  <TotalTime>0</TotalTime>
  <Words>17901</Words>
  <Application>Microsoft Office PowerPoint</Application>
  <PresentationFormat>Экран (4:3)</PresentationFormat>
  <Paragraphs>4913</Paragraphs>
  <Slides>95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95</vt:i4>
      </vt:variant>
    </vt:vector>
  </HeadingPairs>
  <TitlesOfParts>
    <vt:vector size="105" baseType="lpstr">
      <vt:lpstr>MS PGothic</vt:lpstr>
      <vt:lpstr>Arial</vt:lpstr>
      <vt:lpstr>Calibri</vt:lpstr>
      <vt:lpstr>Calibri Light</vt:lpstr>
      <vt:lpstr>Garamond</vt:lpstr>
      <vt:lpstr>Georgia</vt:lpstr>
      <vt:lpstr>Sitka Small</vt:lpstr>
      <vt:lpstr>Times New Roman</vt:lpstr>
      <vt:lpstr>Wingdings</vt:lpstr>
      <vt:lpstr>powerpointbase.com-1024</vt:lpstr>
      <vt:lpstr>Бюджет  для граждан</vt:lpstr>
      <vt:lpstr>Содержание</vt:lpstr>
      <vt:lpstr>Основные понятия и определения</vt:lpstr>
      <vt:lpstr>Основные задачи и приоритеты  бюджетной политики  на 2025 год и на плановый период 2026 и 2027 годов</vt:lpstr>
      <vt:lpstr>Основные задачи и приоритеты налоговой политики               на 2025 год и на плановый период 2026 и 2027 годов</vt:lpstr>
      <vt:lpstr>Установленные местные налоги</vt:lpstr>
      <vt:lpstr>Установленные местные налоги</vt:lpstr>
      <vt:lpstr>Нормативы зачисления налогов в бюджет,  уплачиваемые физическими лицами</vt:lpstr>
      <vt:lpstr>Оценка потерь бюджета городского округа Лобня  от предоставленных налоговых льгот</vt:lpstr>
      <vt:lpstr>Основные показатели  прогноза социально–экономического развития  городского округа Лобня Московской области на 2025-2027 годы</vt:lpstr>
      <vt:lpstr>Основные показатели  прогноза социально–экономического развития  городского округа Лобня Московской области на 2025–2027 годы</vt:lpstr>
      <vt:lpstr>Презентация PowerPoint</vt:lpstr>
      <vt:lpstr>Основные параметры бюджета городского округа Лобня за 2022-2027 годы </vt:lpstr>
      <vt:lpstr>Динамика изменений основных параметров бюджета  городского округа Лобня, тыс. рублей</vt:lpstr>
      <vt:lpstr>Структура доходов бюджета городского округа Лобня </vt:lpstr>
      <vt:lpstr>Объем и структура налоговых, неналоговых доходов и  межбюджетных трансфертов в 2023-2027 годах, тыс. рублей </vt:lpstr>
      <vt:lpstr>Объем и структура налоговых, неналоговых доходов и  межбюджетных трансфертов в 2023-2027 годах, тыс. рублей </vt:lpstr>
      <vt:lpstr>Объем и структура налоговых, неналоговых доходов и  межбюджетных трансфертов в 2023-2027 годах, тыс. рублей </vt:lpstr>
      <vt:lpstr>Объем и структура налоговых, неналоговых доходов и  межбюджетных трансфертов в 2023-2027 годах, тыс. рублей </vt:lpstr>
      <vt:lpstr>Объем и структура налоговых, неналоговых доходов и  межбюджетных трансфертов в 2023-2027 годах, тыс. рублей </vt:lpstr>
      <vt:lpstr>Объем и структура налоговых, неналоговых доходов и  межбюджетных трансфертов в 2023-2027 годах, тыс. рублей </vt:lpstr>
      <vt:lpstr>Объем и структура налоговых, неналоговых доходов и межбюджетных трансфертов в 2023-2027 годах, тыс. рублей </vt:lpstr>
      <vt:lpstr>Объем и структура налоговых, неналоговых доходов и  межбюджетных трансфертов в 2023-2027 годах, тыс. рублей </vt:lpstr>
      <vt:lpstr>Объем и структура налоговых, неналоговых доходов и  межбюджетных трансфертов в 2023-2027 годах, тыс. рублей </vt:lpstr>
      <vt:lpstr>Объем и структура налоговых, неналоговых доходов и  межбюджетных трансфертов в 2023-2027 годах, тыс. рублей </vt:lpstr>
      <vt:lpstr>Объем и структура налоговых, неналоговых доходов и  межбюджетных трансфертов в 2023-2027 годах, тыс. рублей </vt:lpstr>
      <vt:lpstr>Объем и структура налоговых, неналоговых доходов и  межбюджетных трансфертов в 2023-2027 годах, тыс. рублей </vt:lpstr>
      <vt:lpstr>Объем и структура налоговых, неналоговых доходов и  межбюджетных трансфертов в 2023-2027 годах, тыс. рублей </vt:lpstr>
      <vt:lpstr>Объем и структура налоговых, неналоговых доходов и  межбюджетных трансфертов в 2023-2027 годах, тыс. рублей </vt:lpstr>
      <vt:lpstr>Объем и структура налоговых, неналоговых доходов и  межбюджетных трансфертов в 2023-2027 годах, тыс. рублей </vt:lpstr>
      <vt:lpstr>Объем и структура налоговых, неналоговых доходов и  межбюджетных трансфертов в 2023-2027 годах, тыс. рублей </vt:lpstr>
      <vt:lpstr>Объем и структура налоговых, неналоговых доходов и  межбюджетных трансфертов в 2023-2027 годах, тыс. рублей </vt:lpstr>
      <vt:lpstr>Объем и структура налоговых, неналоговых доходов и  межбюджетных трансфертов в 2023-2027 годах, тыс. рублей </vt:lpstr>
      <vt:lpstr>Объем и структура налоговых, неналоговых доходов и  межбюджетных трансфертов в 2023-2027 годах, тыс. рублей </vt:lpstr>
      <vt:lpstr>         Объем и структура налоговых, неналоговых доходов и межбюджетных трансфертов в 2023-2027 годах, тыс. рублей </vt:lpstr>
      <vt:lpstr> Объем и структура налоговых, неналоговых доходов и  межбюджетных трансфертов в 2023-2027 годах, тыс. рублей </vt:lpstr>
      <vt:lpstr>Объем и структура налоговых, неналоговых доходов и межбюджетных трансфертов в 2023-2027 годах, тыс. рублей </vt:lpstr>
      <vt:lpstr>         Объем и структура налоговых, неналоговых доходов и межбюджетных  трансфертов в 2023-2027 годах, тыс. рублей </vt:lpstr>
      <vt:lpstr>     Объем и структура налоговых, неналоговых доходов и межбюджетных трансфертов в 2023-2027 годах, тыс. рублей </vt:lpstr>
      <vt:lpstr>     Объем и структура налоговых, неналоговых доходов и межбюджетных трансфертов в 2023-2027 годах, тыс. рублей </vt:lpstr>
      <vt:lpstr>     Объем и структура налоговых, неналоговых доходов и межбюджетных трансфертов в 2023-2027 годах, тыс. рублей </vt:lpstr>
      <vt:lpstr>     Объем и структура налоговых, неналоговых доходов и  межбюджетных трансфертов в 2023-2027 годах, тыс. рублей </vt:lpstr>
      <vt:lpstr>Динамика налоговых и неналоговых доходов, млн. рублей  </vt:lpstr>
      <vt:lpstr>Объем поступлений налоговых доходов,  млн. рублей </vt:lpstr>
      <vt:lpstr>Крупнейшие налогоплательщики бюджета  городского округа Лобня</vt:lpstr>
      <vt:lpstr>Объем поступлений неналоговых доходов,  млн. рублей </vt:lpstr>
      <vt:lpstr>Объем безвозмездных поступлений, млн. рублей</vt:lpstr>
      <vt:lpstr>Информация об удельном объеме налоговых и неналоговых доходов на душу населения в городских округах Московской области с численностью постоянного населения  от 55 тыс. до 120 тыс. человек на 01.01.2024г. </vt:lpstr>
      <vt:lpstr>Муниципальный долг городского округа Лобня,  млн. рублей</vt:lpstr>
      <vt:lpstr>Сравнительный анализ бюджета городского округа Лобня                 на текущий 2024 год  и на очередной 2025 год,  тыс. рублей</vt:lpstr>
      <vt:lpstr>Сравнительный анализ бюджета городского округа Лобня на текущий 2024 год и на очередной финансовый 2025 год     млн. рублей</vt:lpstr>
      <vt:lpstr>Презентация PowerPoint</vt:lpstr>
      <vt:lpstr>Структура расходов бюджета городского округа Лобня  на 2025 год и на плановый период 2026 и 2027 годов, тыс. руб.</vt:lpstr>
      <vt:lpstr>Расходы бюджета городского округа Лобня  по разделам на 2025 год и на плановый период 2026 и 2027 годов, тыс. руб.</vt:lpstr>
      <vt:lpstr>Структура расходов бюджета городского округа Лобня  </vt:lpstr>
      <vt:lpstr>Расходы бюджета городского округа Лобня по муниципальным программам,  тыс. руб.</vt:lpstr>
      <vt:lpstr>Структура расходов бюджета по муниципальным программам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расходов  в сфере физической культуры и спорта</vt:lpstr>
      <vt:lpstr>Расходы на жилищно-коммунальное хозяйство   в 2025 году</vt:lpstr>
      <vt:lpstr>Расходы на дорожное хозяйство  в 2025 году</vt:lpstr>
      <vt:lpstr>Показатели муниципальной программы «Здравоохранение»</vt:lpstr>
      <vt:lpstr>Показатели муниципальной программы  «Культура»</vt:lpstr>
      <vt:lpstr>Показатели муниципальной программы  «Культура»</vt:lpstr>
      <vt:lpstr>Показатели муниципальной программы «Образование»</vt:lpstr>
      <vt:lpstr>Показатели муниципальной программы «Образование»</vt:lpstr>
      <vt:lpstr>Показатели муниципальной программы  «Социальная защита населения»</vt:lpstr>
      <vt:lpstr>Презентация PowerPoint</vt:lpstr>
      <vt:lpstr>Показатели муниципальной программы  «Спорт»</vt:lpstr>
      <vt:lpstr>Показатели муниципальной программы  «Развитие сельского хозяйства»</vt:lpstr>
      <vt:lpstr>Презентация PowerPoint</vt:lpstr>
      <vt:lpstr>Показатели муниципальной программы  «Безопасность»</vt:lpstr>
      <vt:lpstr>Показатели муниципальной программы  «Безопасность»</vt:lpstr>
      <vt:lpstr>Показатели муниципальной программы  «Жилище»</vt:lpstr>
      <vt:lpstr>Презентация PowerPoint</vt:lpstr>
      <vt:lpstr>Показатели муниципальной программы  «Предпринимательство»</vt:lpstr>
      <vt:lpstr>Показатели муниципальной программы  «Предпринимательство»</vt:lpstr>
      <vt:lpstr>Показатели муниципальной программы «Управление имуществом и муниципальными финансами»</vt:lpstr>
      <vt:lpstr>Показатели муниципальной программы «Управление имуществом и муниципальными финансами»</vt:lpstr>
      <vt:lpstr>Показатели муниципальной программы «Развитие институтов гражданского общества, повышение  эффективности местного самоуправления и реализации молодежной политики»</vt:lpstr>
      <vt:lpstr>Показатели муниципальной программы  «Развитие и функционирование          дорожно-транспортного комплекса»</vt:lpstr>
      <vt:lpstr>Показатели муниципальной программы  «Цифровое муниципальное образование»</vt:lpstr>
      <vt:lpstr>Показатели муниципальной программы  «Цифровое муниципальное образование»</vt:lpstr>
      <vt:lpstr>Показатели муниципальной программы «Архитектура и градостроительство»</vt:lpstr>
      <vt:lpstr>Показатели муниципальной программы «Формирование современной комфортной городской среды»</vt:lpstr>
      <vt:lpstr>Показатели муниципальной программы «Формирование современной комфортной городской среды»</vt:lpstr>
      <vt:lpstr>Показатели муниципальной программы «Переселение граждан из аварийного жилищного фонда»</vt:lpstr>
      <vt:lpstr>Социально-значимые объекты, реализуемые в  городском округе Лобня в 2025-2027 годах</vt:lpstr>
      <vt:lpstr>Расходы бюджета с учетом интересов целевых групп  пользователей, на которые направлены мероприятия муниципальных программ на 2025 год и на плановый период 2026 и 2027 годов </vt:lpstr>
      <vt:lpstr>Расходы бюджета с учетом интересов целевых групп  пользователей, на которые направлены мероприятия муниципальных программ на 2025 год и на плановый период 2026 и 2027 годов </vt:lpstr>
      <vt:lpstr>Информация об объеме расходов бюджета  городского округа Лобня на душу населения по отраслям экономики и социальной сферы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2018-10-12T06:57:15Z</dcterms:created>
  <dcterms:modified xsi:type="dcterms:W3CDTF">2025-01-10T09:06:46Z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Order">
    <vt:r8>6803600</vt:r8>
  </property>
  <property fmtid="{D5CDD505-2E9C-101B-9397-08002B2CF9AE}" pid="4" name="ContentTypeId">
    <vt:lpwstr>0x010100BB2780C3CC07BD4BAA623FF9571645580400D1570604EA743043A2641365C0E91715</vt:lpwstr>
  </property>
  <property fmtid="{D5CDD505-2E9C-101B-9397-08002B2CF9AE}" pid="5" name="ImageGenCounter">
    <vt:i4>0</vt:i4>
  </property>
  <property fmtid="{D5CDD505-2E9C-101B-9397-08002B2CF9AE}" pid="6" name="APTrustLevel">
    <vt:r8>1</vt:r8>
  </property>
  <property fmtid="{D5CDD505-2E9C-101B-9397-08002B2CF9AE}" pid="7" name="ViolationReportStatus">
    <vt:lpwstr>None</vt:lpwstr>
  </property>
  <property fmtid="{D5CDD505-2E9C-101B-9397-08002B2CF9AE}" pid="8" name="ImageGenStatus">
    <vt:i4>0</vt:i4>
  </property>
  <property fmtid="{D5CDD505-2E9C-101B-9397-08002B2CF9AE}" pid="9" name="PolicheckStatus">
    <vt:i4>0</vt:i4>
  </property>
  <property fmtid="{D5CDD505-2E9C-101B-9397-08002B2CF9AE}" pid="10" name="Applications">
    <vt:lpwstr>53;#PowerPoint 12;#67;#Template 12;#427;#Template 14;#484;#PowerPoint - Design Templt 14;#407;#PowerPoint 14;#55;#PowerPoint - Design Templt 12</vt:lpwstr>
  </property>
  <property fmtid="{D5CDD505-2E9C-101B-9397-08002B2CF9AE}" pid="11" name="PolicheckCounter">
    <vt:i4>0</vt:i4>
  </property>
</Properties>
</file>